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6.jpeg" ContentType="image/jpeg"/>
  <Override PartName="/ppt/media/image16.jpeg" ContentType="image/jpeg"/>
  <Override PartName="/ppt/media/image4.jpeg" ContentType="image/jpeg"/>
  <Override PartName="/ppt/media/image14.jpeg" ContentType="image/jpeg"/>
  <Override PartName="/ppt/media/image2.png" ContentType="image/png"/>
  <Override PartName="/ppt/media/image5.jpeg" ContentType="image/jpeg"/>
  <Override PartName="/ppt/media/image15.jpeg" ContentType="image/jpeg"/>
  <Override PartName="/ppt/media/image11.png" ContentType="image/png"/>
  <Override PartName="/ppt/media/image1.png" ContentType="image/png"/>
  <Override PartName="/ppt/media/image3.jpeg" ContentType="image/jpeg"/>
  <Override PartName="/ppt/media/image13.jpeg" ContentType="image/jpeg"/>
  <Override PartName="/ppt/media/image17.jpeg" ContentType="image/jpeg"/>
  <Override PartName="/ppt/media/image7.jpeg" ContentType="image/jpeg"/>
  <Override PartName="/ppt/media/image8.jpeg" ContentType="image/jpeg"/>
  <Override PartName="/ppt/media/image18.jpeg" ContentType="image/jpeg"/>
  <Override PartName="/ppt/media/image9.jpeg" ContentType="image/jpeg"/>
  <Override PartName="/ppt/media/image10.jpeg" ContentType="image/jpeg"/>
  <Override PartName="/ppt/media/image12.jpeg" ContentType="image/jpeg"/>
  <Override PartName="/ppt/_rels/presentation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_rels/slide13.xml.rels" ContentType="application/vnd.openxmlformats-package.relationships+xml"/>
  <Override PartName="/ppt/slides/_rels/slide6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5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4.xml.rels" ContentType="application/vnd.openxmlformats-package.relationships+xml"/>
  <Override PartName="/ppt/slides/_rels/slide10.xml.rels" ContentType="application/vnd.openxmlformats-package.relationships+xml"/>
  <Override PartName="/ppt/slides/_rels/slide3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71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"/>
          <p:cNvGrpSpPr/>
          <p:nvPr/>
        </p:nvGrpSpPr>
        <p:grpSpPr>
          <a:xfrm>
            <a:off x="0" y="0"/>
            <a:ext cx="8458560" cy="5943960"/>
            <a:chOff x="0" y="0"/>
            <a:chExt cx="8458560" cy="5943960"/>
          </a:xfrm>
        </p:grpSpPr>
        <p:sp>
          <p:nvSpPr>
            <p:cNvPr id="1" name=""/>
            <p:cNvSpPr/>
            <p:nvPr/>
          </p:nvSpPr>
          <p:spPr>
            <a:xfrm>
              <a:off x="0" y="2286000"/>
              <a:ext cx="8183880" cy="3657960"/>
            </a:xfrm>
            <a:custGeom>
              <a:avLst/>
              <a:gdLst/>
              <a:ahLst/>
              <a:rect l="0" t="0" r="r" b="b"/>
              <a:pathLst>
                <a:path w="22733" h="10161">
                  <a:moveTo>
                    <a:pt x="22728" y="7801"/>
                  </a:moveTo>
                  <a:lnTo>
                    <a:pt x="0" y="10161"/>
                  </a:lnTo>
                  <a:lnTo>
                    <a:pt x="0" y="5521"/>
                  </a:lnTo>
                  <a:lnTo>
                    <a:pt x="22733" y="0"/>
                  </a:lnTo>
                  <a:lnTo>
                    <a:pt x="22733" y="6245"/>
                  </a:lnTo>
                  <a:lnTo>
                    <a:pt x="22728" y="7801"/>
                  </a:lnTo>
                  <a:close/>
                </a:path>
              </a:pathLst>
            </a:custGeom>
            <a:gradFill rotWithShape="0">
              <a:gsLst>
                <a:gs pos="0">
                  <a:srgbClr val="710000"/>
                </a:gs>
                <a:gs pos="100000">
                  <a:srgbClr val="600000"/>
                </a:gs>
              </a:gsLst>
              <a:lin ang="10800000"/>
            </a:gradFill>
            <a:ln w="0">
              <a:noFill/>
            </a:ln>
          </p:spPr>
          <p:txBody>
            <a:bodyPr lIns="90000" rIns="90000" tIns="45000" bIns="45000" anchor="t">
              <a:noAutofit/>
            </a:bodyPr>
            <a:p>
              <a:endParaRPr b="0" lang="tr-T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" name=""/>
            <p:cNvSpPr/>
            <p:nvPr/>
          </p:nvSpPr>
          <p:spPr>
            <a:xfrm>
              <a:off x="0" y="0"/>
              <a:ext cx="8458560" cy="5856480"/>
            </a:xfrm>
            <a:custGeom>
              <a:avLst/>
              <a:gdLst/>
              <a:ahLst/>
              <a:rect l="0" t="0" r="r" b="b"/>
              <a:pathLst>
                <a:path w="23496" h="16268">
                  <a:moveTo>
                    <a:pt x="23421" y="14151"/>
                  </a:moveTo>
                  <a:lnTo>
                    <a:pt x="0" y="16268"/>
                  </a:lnTo>
                  <a:lnTo>
                    <a:pt x="0" y="39"/>
                  </a:lnTo>
                  <a:lnTo>
                    <a:pt x="23496" y="0"/>
                  </a:lnTo>
                  <a:lnTo>
                    <a:pt x="23421" y="14151"/>
                  </a:lnTo>
                  <a:close/>
                </a:path>
              </a:pathLst>
            </a:custGeom>
            <a:gradFill rotWithShape="0">
              <a:gsLst>
                <a:gs pos="0">
                  <a:srgbClr val="710000"/>
                </a:gs>
                <a:gs pos="100000">
                  <a:srgbClr val="8c0000"/>
                </a:gs>
              </a:gsLst>
              <a:lin ang="10800000"/>
            </a:gradFill>
            <a:ln w="0">
              <a:noFill/>
            </a:ln>
          </p:spPr>
          <p:txBody>
            <a:bodyPr lIns="90000" rIns="90000" tIns="45000" bIns="45000" anchor="t">
              <a:noAutofit/>
            </a:bodyPr>
            <a:p>
              <a:endParaRPr b="0" lang="tr-T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Click to edit the title text format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Click to edit the outline text format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Second Outline Level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Third Outline Level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Fourth Outline Level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Fifth Outline Level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Sixth Outline Level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Seventh Outline Level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71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"/>
          <p:cNvGrpSpPr/>
          <p:nvPr/>
        </p:nvGrpSpPr>
        <p:grpSpPr>
          <a:xfrm>
            <a:off x="0" y="0"/>
            <a:ext cx="7242480" cy="1981440"/>
            <a:chOff x="0" y="0"/>
            <a:chExt cx="7242480" cy="1981440"/>
          </a:xfrm>
        </p:grpSpPr>
        <p:sp>
          <p:nvSpPr>
            <p:cNvPr id="42" name=""/>
            <p:cNvSpPr/>
            <p:nvPr/>
          </p:nvSpPr>
          <p:spPr>
            <a:xfrm>
              <a:off x="0" y="925560"/>
              <a:ext cx="7123320" cy="1055880"/>
            </a:xfrm>
            <a:custGeom>
              <a:avLst/>
              <a:gdLst/>
              <a:ahLst/>
              <a:rect l="0" t="0" r="r" b="b"/>
              <a:pathLst>
                <a:path w="19787" h="2933">
                  <a:moveTo>
                    <a:pt x="19762" y="1318"/>
                  </a:moveTo>
                  <a:lnTo>
                    <a:pt x="0" y="2933"/>
                  </a:lnTo>
                  <a:lnTo>
                    <a:pt x="0" y="0"/>
                  </a:lnTo>
                  <a:lnTo>
                    <a:pt x="19787" y="4"/>
                  </a:lnTo>
                  <a:lnTo>
                    <a:pt x="19762" y="674"/>
                  </a:lnTo>
                  <a:lnTo>
                    <a:pt x="19762" y="1318"/>
                  </a:lnTo>
                  <a:close/>
                </a:path>
              </a:pathLst>
            </a:custGeom>
            <a:gradFill rotWithShape="0">
              <a:gsLst>
                <a:gs pos="0">
                  <a:srgbClr val="710000"/>
                </a:gs>
                <a:gs pos="100000">
                  <a:srgbClr val="6a0000"/>
                </a:gs>
              </a:gsLst>
              <a:lin ang="10800000"/>
            </a:gradFill>
            <a:ln w="0">
              <a:noFill/>
            </a:ln>
          </p:spPr>
          <p:txBody>
            <a:bodyPr lIns="90000" rIns="90000" tIns="45000" bIns="45000" anchor="t">
              <a:noAutofit/>
            </a:bodyPr>
            <a:p>
              <a:endParaRPr b="0" lang="tr-T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3" name=""/>
            <p:cNvSpPr/>
            <p:nvPr/>
          </p:nvSpPr>
          <p:spPr>
            <a:xfrm>
              <a:off x="0" y="0"/>
              <a:ext cx="7242480" cy="1903680"/>
            </a:xfrm>
            <a:custGeom>
              <a:avLst/>
              <a:gdLst/>
              <a:ahLst/>
              <a:rect l="0" t="0" r="r" b="b"/>
              <a:pathLst>
                <a:path w="20118" h="5288">
                  <a:moveTo>
                    <a:pt x="20109" y="4110"/>
                  </a:moveTo>
                  <a:lnTo>
                    <a:pt x="0" y="5288"/>
                  </a:lnTo>
                  <a:lnTo>
                    <a:pt x="0" y="0"/>
                  </a:lnTo>
                  <a:lnTo>
                    <a:pt x="20118" y="0"/>
                  </a:lnTo>
                  <a:lnTo>
                    <a:pt x="20109" y="4110"/>
                  </a:lnTo>
                  <a:close/>
                </a:path>
              </a:pathLst>
            </a:custGeom>
            <a:gradFill rotWithShape="0">
              <a:gsLst>
                <a:gs pos="0">
                  <a:srgbClr val="710000"/>
                </a:gs>
                <a:gs pos="100000">
                  <a:srgbClr val="8c0000"/>
                </a:gs>
              </a:gsLst>
              <a:lin ang="10800000"/>
            </a:gradFill>
            <a:ln w="0">
              <a:noFill/>
            </a:ln>
          </p:spPr>
          <p:txBody>
            <a:bodyPr lIns="90000" rIns="90000" tIns="45000" bIns="45000" anchor="t">
              <a:noAutofit/>
            </a:bodyPr>
            <a:p>
              <a:endParaRPr b="0" lang="tr-T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Click to edit the title text format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Click to edit the outline text format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Second Outline Level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Third Outline Level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Fourth Outline Level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Fifth Outline Level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Sixth Outline Level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Seventh Outline Level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hyperlink" Target="mailto:koksal.ekinci@gmail.com" TargetMode="External"/><Relationship Id="rId2" Type="http://schemas.openxmlformats.org/officeDocument/2006/relationships/image" Target="../media/image17.jpeg"/><Relationship Id="rId3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6" Type="http://schemas.openxmlformats.org/officeDocument/2006/relationships/image" Target="../media/image8.jpeg"/><Relationship Id="rId7" Type="http://schemas.openxmlformats.org/officeDocument/2006/relationships/image" Target="../media/image9.jpeg"/><Relationship Id="rId8" Type="http://schemas.openxmlformats.org/officeDocument/2006/relationships/image" Target="../media/image10.jpeg"/><Relationship Id="rId9" Type="http://schemas.openxmlformats.org/officeDocument/2006/relationships/image" Target="../media/image11.png"/><Relationship Id="rId10" Type="http://schemas.openxmlformats.org/officeDocument/2006/relationships/image" Target="../media/image12.jpeg"/><Relationship Id="rId11" Type="http://schemas.openxmlformats.org/officeDocument/2006/relationships/image" Target="../media/image13.jpeg"/><Relationship Id="rId12" Type="http://schemas.openxmlformats.org/officeDocument/2006/relationships/image" Target="../media/image14.jpeg"/><Relationship Id="rId13" Type="http://schemas.openxmlformats.org/officeDocument/2006/relationships/image" Target="../media/image15.jpeg"/><Relationship Id="rId14" Type="http://schemas.openxmlformats.org/officeDocument/2006/relationships/image" Target="../media/image16.jpeg"/><Relationship Id="rId15" Type="http://schemas.openxmlformats.org/officeDocument/2006/relationships/image" Target="../media/image17.jpeg"/><Relationship Id="rId16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8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71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"/>
          <p:cNvSpPr txBox="1"/>
          <p:nvPr/>
        </p:nvSpPr>
        <p:spPr>
          <a:xfrm>
            <a:off x="990720" y="1219320"/>
            <a:ext cx="7772400" cy="165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/>
          </a:bodyPr>
          <a:p>
            <a:pPr algn="ctr"/>
            <a:r>
              <a:rPr b="0" lang="tr-TR" sz="7200" spc="-1" strike="noStrike">
                <a:solidFill>
                  <a:srgbClr val="ffffcc"/>
                </a:solidFill>
                <a:latin typeface="ArialUnicodeMS"/>
                <a:ea typeface="ArialUnicodeMS"/>
              </a:rPr>
              <a:t>Kanada’da Eğitim </a:t>
            </a:r>
            <a:endParaRPr b="0" lang="tr-TR" sz="7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83" name="" descr=""/>
          <p:cNvPicPr/>
          <p:nvPr/>
        </p:nvPicPr>
        <p:blipFill>
          <a:blip r:embed="rId1"/>
          <a:stretch/>
        </p:blipFill>
        <p:spPr>
          <a:xfrm>
            <a:off x="4859280" y="3284640"/>
            <a:ext cx="2881440" cy="1630440"/>
          </a:xfrm>
          <a:prstGeom prst="rect">
            <a:avLst/>
          </a:prstGeom>
          <a:ln w="0">
            <a:noFill/>
          </a:ln>
        </p:spPr>
      </p:pic>
      <p:pic>
        <p:nvPicPr>
          <p:cNvPr id="84" name="" descr=""/>
          <p:cNvPicPr/>
          <p:nvPr/>
        </p:nvPicPr>
        <p:blipFill>
          <a:blip r:embed="rId2"/>
          <a:stretch/>
        </p:blipFill>
        <p:spPr>
          <a:xfrm>
            <a:off x="1447920" y="3249720"/>
            <a:ext cx="2666880" cy="1627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71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"/>
          <p:cNvSpPr txBox="1"/>
          <p:nvPr/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r>
              <a:rPr b="0" lang="tr-TR" sz="4400" spc="-1" strike="noStrike">
                <a:solidFill>
                  <a:srgbClr val="ffffcc"/>
                </a:solidFill>
                <a:latin typeface="Tahoma"/>
                <a:ea typeface="Tahoma"/>
              </a:rPr>
              <a:t>Kanada’da Üniversite  Eğitimi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1" name=""/>
          <p:cNvSpPr txBox="1"/>
          <p:nvPr/>
        </p:nvSpPr>
        <p:spPr>
          <a:xfrm>
            <a:off x="324000" y="1981080"/>
            <a:ext cx="8229600" cy="450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93333"/>
          </a:bodyPr>
          <a:p>
            <a:pPr marL="417240" indent="-417240"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3200" spc="-1" strike="noStrike">
                <a:solidFill>
                  <a:srgbClr val="ffffff"/>
                </a:solidFill>
                <a:latin typeface="Arial-BoldMT"/>
                <a:ea typeface="Arial-BoldMT"/>
              </a:rPr>
              <a:t>Başvuru tarihleri okullara ve eyaletlere göre farklılık gösteriyor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417240" indent="-417240"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3200" spc="-1" strike="noStrike">
                <a:solidFill>
                  <a:srgbClr val="ffffff"/>
                </a:solidFill>
                <a:latin typeface="Arial-BoldMT"/>
                <a:ea typeface="Arial-BoldMT"/>
              </a:rPr>
              <a:t>Co-op programlar sayesinde eğitiminiz sırasında ücretli iş tecrübesi kazanma imkanı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417240" indent="-417240"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3200" spc="-1" strike="noStrike">
                <a:solidFill>
                  <a:srgbClr val="ffffff"/>
                </a:solidFill>
                <a:latin typeface="Arial-BoldMT"/>
                <a:ea typeface="Arial-BoldMT"/>
              </a:rPr>
              <a:t>Burslar; Akademik ve başarı bursları önceliklidir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endParaRPr b="0" lang="tr-TR" sz="1800" spc="-1" strike="noStrike">
              <a:solidFill>
                <a:srgbClr val="ffffff"/>
              </a:solidFill>
              <a:latin typeface="Arial"/>
            </a:endParaRPr>
          </a:p>
          <a:p>
            <a:endParaRPr b="0" lang="tr-TR" sz="1800" spc="-1" strike="noStrike">
              <a:solidFill>
                <a:srgbClr val="ffffff"/>
              </a:solidFill>
              <a:latin typeface="Arial"/>
            </a:endParaRPr>
          </a:p>
          <a:p>
            <a:r>
              <a:rPr b="1" lang="tr-TR" sz="3200" spc="-1" strike="noStrike">
                <a:solidFill>
                  <a:srgbClr val="ffffff"/>
                </a:solidFill>
                <a:latin typeface="Arial-BoldMT"/>
                <a:ea typeface="Arial-BoldMT"/>
              </a:rPr>
              <a:t>	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22" name="" descr=""/>
          <p:cNvPicPr/>
          <p:nvPr/>
        </p:nvPicPr>
        <p:blipFill>
          <a:blip r:embed="rId1"/>
          <a:stretch/>
        </p:blipFill>
        <p:spPr>
          <a:xfrm>
            <a:off x="6516720" y="404640"/>
            <a:ext cx="2363760" cy="1152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71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"/>
          <p:cNvSpPr txBox="1"/>
          <p:nvPr/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r>
              <a:rPr b="0" lang="tr-TR" sz="4400" spc="-1" strike="noStrike">
                <a:solidFill>
                  <a:srgbClr val="ffffcc"/>
                </a:solidFill>
                <a:latin typeface="ArialUnicodeMS"/>
                <a:ea typeface="ArialUnicodeMS"/>
              </a:rPr>
              <a:t>Çalışma İzni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4" name=""/>
          <p:cNvSpPr txBox="1"/>
          <p:nvPr/>
        </p:nvSpPr>
        <p:spPr>
          <a:xfrm>
            <a:off x="609480" y="1828800"/>
            <a:ext cx="7772400" cy="4114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98888" lnSpcReduction="10000"/>
          </a:bodyPr>
          <a:p>
            <a:pPr marL="392400" indent="-392400">
              <a:lnSpc>
                <a:spcPct val="80000"/>
              </a:lnSpc>
              <a:spcBef>
                <a:spcPts val="720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3000" spc="-1" strike="noStrike">
                <a:solidFill>
                  <a:srgbClr val="ffffff"/>
                </a:solidFill>
                <a:latin typeface="Arial-BoldMT"/>
                <a:ea typeface="Arial-BoldMT"/>
              </a:rPr>
              <a:t>Akademik bir programa devam edip tamamlayan öğrencilere, eğitim aldıkları alanda 3 yıl çalışma izni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marL="392400" indent="-392400">
              <a:lnSpc>
                <a:spcPct val="80000"/>
              </a:lnSpc>
              <a:spcBef>
                <a:spcPts val="720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3000" spc="-1" strike="noStrike">
                <a:solidFill>
                  <a:srgbClr val="ffffff"/>
                </a:solidFill>
                <a:latin typeface="Arial-BoldMT"/>
                <a:ea typeface="Arial-BoldMT"/>
              </a:rPr>
              <a:t>Üniversite ve kolejlerde kampüs içinde haftada 20 saat çalışma izni 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marL="392400" indent="-392400">
              <a:lnSpc>
                <a:spcPct val="80000"/>
              </a:lnSpc>
              <a:spcBef>
                <a:spcPts val="720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3000" spc="-1" strike="noStrike">
                <a:solidFill>
                  <a:srgbClr val="ffffff"/>
                </a:solidFill>
                <a:latin typeface="Arial-BoldMT"/>
                <a:ea typeface="Arial-BoldMT"/>
              </a:rPr>
              <a:t>Dil kurslarında çalışma izni verilmiyor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marL="392400" indent="-392400">
              <a:lnSpc>
                <a:spcPct val="80000"/>
              </a:lnSpc>
              <a:spcBef>
                <a:spcPts val="720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3000" spc="-1" strike="noStrike">
                <a:solidFill>
                  <a:srgbClr val="ffffff"/>
                </a:solidFill>
                <a:latin typeface="Arial-BoldMT"/>
                <a:ea typeface="Arial-BoldMT"/>
              </a:rPr>
              <a:t>Stajlar, ücretli ve ücretsiz olarak genellikle dil kursları ile birlikte veriliyor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marL="392400" indent="-392400">
              <a:lnSpc>
                <a:spcPct val="80000"/>
              </a:lnSpc>
              <a:spcBef>
                <a:spcPts val="720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3000" spc="-1" strike="noStrike">
                <a:solidFill>
                  <a:srgbClr val="ffffff"/>
                </a:solidFill>
                <a:latin typeface="Arial-BoldMT"/>
                <a:ea typeface="Arial-BoldMT"/>
              </a:rPr>
              <a:t>KANADA VATANDAŞLIĞINA BAŞVURMA HAKKI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25" name="" descr=""/>
          <p:cNvPicPr/>
          <p:nvPr/>
        </p:nvPicPr>
        <p:blipFill>
          <a:blip r:embed="rId1"/>
          <a:stretch/>
        </p:blipFill>
        <p:spPr>
          <a:xfrm>
            <a:off x="6516720" y="404640"/>
            <a:ext cx="2363760" cy="1152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71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"/>
          <p:cNvSpPr txBox="1"/>
          <p:nvPr/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r>
              <a:rPr b="0" lang="tr-TR" sz="4400" spc="-1" strike="noStrike">
                <a:solidFill>
                  <a:srgbClr val="ffffcc"/>
                </a:solidFill>
                <a:latin typeface="ArialUnicodeMS"/>
                <a:ea typeface="ArialUnicodeMS"/>
              </a:rPr>
              <a:t>Vize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7" name=""/>
          <p:cNvSpPr txBox="1"/>
          <p:nvPr/>
        </p:nvSpPr>
        <p:spPr>
          <a:xfrm>
            <a:off x="609480" y="2057400"/>
            <a:ext cx="7773840" cy="4046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417240" indent="-41724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0" lang="tr-TR" sz="3200" spc="-1" strike="noStrike">
                <a:solidFill>
                  <a:srgbClr val="ffffff"/>
                </a:solidFill>
                <a:latin typeface="Tahoma"/>
                <a:ea typeface="Tahoma"/>
              </a:rPr>
              <a:t>6 aya kadar turist vizesi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417240" indent="-41724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0" lang="tr-TR" sz="3200" spc="-1" strike="noStrike">
                <a:solidFill>
                  <a:srgbClr val="ffffff"/>
                </a:solidFill>
                <a:latin typeface="Tahoma"/>
                <a:ea typeface="Tahoma"/>
              </a:rPr>
              <a:t>6 aydan daha uzun programlar için öğrenci vizesi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417240" indent="-41724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0" lang="tr-TR" sz="3200" spc="-1" strike="noStrike">
                <a:solidFill>
                  <a:srgbClr val="ffffff"/>
                </a:solidFill>
                <a:latin typeface="Tahoma"/>
                <a:ea typeface="Tahoma"/>
              </a:rPr>
              <a:t>Okul kabul mektubu, finansal yeterlilik, ülkede bulunan sosyal/ekonomik bağları belgelemek, niyet mektubu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417240" indent="-41724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0" lang="tr-TR" sz="3200" spc="-1" strike="noStrike">
                <a:solidFill>
                  <a:srgbClr val="ffffff"/>
                </a:solidFill>
                <a:latin typeface="Tahoma"/>
                <a:ea typeface="Tahoma"/>
              </a:rPr>
              <a:t>En yoğun dönemler Mayıs-Eylül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417240" indent="-41724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0" lang="tr-TR" sz="3200" spc="-1" strike="noStrike">
                <a:solidFill>
                  <a:srgbClr val="ffffff"/>
                </a:solidFill>
                <a:latin typeface="Tahoma"/>
                <a:ea typeface="Tahoma"/>
              </a:rPr>
              <a:t>Genellikle 2 ila 4 haftada sonuçlanır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28" name="" descr=""/>
          <p:cNvPicPr/>
          <p:nvPr/>
        </p:nvPicPr>
        <p:blipFill>
          <a:blip r:embed="rId1"/>
          <a:stretch/>
        </p:blipFill>
        <p:spPr>
          <a:xfrm>
            <a:off x="6516720" y="404640"/>
            <a:ext cx="2363760" cy="1152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71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"/>
          <p:cNvSpPr txBox="1"/>
          <p:nvPr/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r>
              <a:rPr b="0" lang="tr-TR" sz="4400" spc="-1" strike="noStrike">
                <a:solidFill>
                  <a:srgbClr val="ffffcc"/>
                </a:solidFill>
                <a:latin typeface="ArialUnicodeMS"/>
                <a:ea typeface="ArialUnicodeMS"/>
              </a:rPr>
              <a:t>İletişim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0" name=""/>
          <p:cNvSpPr txBox="1"/>
          <p:nvPr/>
        </p:nvSpPr>
        <p:spPr>
          <a:xfrm>
            <a:off x="838080" y="2362320"/>
            <a:ext cx="7545240" cy="3741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endParaRPr b="0" lang="tr-TR" sz="1800" spc="-1" strike="noStrike">
              <a:solidFill>
                <a:srgbClr val="ffffff"/>
              </a:solidFill>
              <a:latin typeface="Arial"/>
            </a:endParaRPr>
          </a:p>
          <a:p>
            <a:pPr marL="417240" indent="-417240"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0" lang="tr-TR" sz="3200" spc="-1" strike="noStrike">
                <a:solidFill>
                  <a:srgbClr val="ffffff"/>
                </a:solidFill>
                <a:latin typeface="Tahoma"/>
                <a:ea typeface="Tahoma"/>
              </a:rPr>
              <a:t>Köksal Ekinci : 0532 604 1734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417240" indent="-417240"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0" lang="tr-TR" sz="1800" spc="-1" strike="noStrike">
                <a:solidFill>
                  <a:srgbClr val="ffffff"/>
                </a:solidFill>
                <a:latin typeface="Arial"/>
                <a:hlinkClick r:id="rId1"/>
              </a:rPr>
              <a:t>koksal.ekinci@gmail.com</a:t>
            </a:r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31" name="" descr=""/>
          <p:cNvPicPr/>
          <p:nvPr/>
        </p:nvPicPr>
        <p:blipFill>
          <a:blip r:embed="rId2"/>
          <a:stretch/>
        </p:blipFill>
        <p:spPr>
          <a:xfrm>
            <a:off x="6516720" y="404640"/>
            <a:ext cx="2363760" cy="1152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71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"/>
          <p:cNvSpPr txBox="1"/>
          <p:nvPr/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r>
              <a:rPr b="0" lang="tr-TR" sz="4400" spc="-1" strike="noStrike">
                <a:solidFill>
                  <a:srgbClr val="ffffcc"/>
                </a:solidFill>
                <a:latin typeface="ArialUnicodeMS"/>
                <a:ea typeface="ArialUnicodeMS"/>
              </a:rPr>
              <a:t>Gerçek Kanada...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86" name="" descr=""/>
          <p:cNvPicPr/>
          <p:nvPr/>
        </p:nvPicPr>
        <p:blipFill>
          <a:blip r:embed="rId1"/>
          <a:stretch/>
        </p:blipFill>
        <p:spPr>
          <a:xfrm>
            <a:off x="6781680" y="1905120"/>
            <a:ext cx="2209680" cy="1380960"/>
          </a:xfrm>
          <a:prstGeom prst="rect">
            <a:avLst/>
          </a:prstGeom>
          <a:ln w="0">
            <a:noFill/>
          </a:ln>
        </p:spPr>
      </p:pic>
      <p:pic>
        <p:nvPicPr>
          <p:cNvPr id="87" name="" descr=""/>
          <p:cNvPicPr/>
          <p:nvPr/>
        </p:nvPicPr>
        <p:blipFill>
          <a:blip r:embed="rId2"/>
          <a:stretch/>
        </p:blipFill>
        <p:spPr>
          <a:xfrm>
            <a:off x="6705720" y="3581280"/>
            <a:ext cx="2316240" cy="2895480"/>
          </a:xfrm>
          <a:prstGeom prst="rect">
            <a:avLst/>
          </a:prstGeom>
          <a:ln w="0">
            <a:noFill/>
          </a:ln>
        </p:spPr>
      </p:pic>
      <p:pic>
        <p:nvPicPr>
          <p:cNvPr id="88" name="" descr=""/>
          <p:cNvPicPr/>
          <p:nvPr/>
        </p:nvPicPr>
        <p:blipFill>
          <a:blip r:embed="rId3"/>
          <a:stretch/>
        </p:blipFill>
        <p:spPr>
          <a:xfrm>
            <a:off x="3505320" y="3657600"/>
            <a:ext cx="1284120" cy="1447920"/>
          </a:xfrm>
          <a:prstGeom prst="rect">
            <a:avLst/>
          </a:prstGeom>
          <a:ln w="0">
            <a:noFill/>
          </a:ln>
        </p:spPr>
      </p:pic>
      <p:pic>
        <p:nvPicPr>
          <p:cNvPr id="89" name="" descr=""/>
          <p:cNvPicPr/>
          <p:nvPr/>
        </p:nvPicPr>
        <p:blipFill>
          <a:blip r:embed="rId4"/>
          <a:stretch/>
        </p:blipFill>
        <p:spPr>
          <a:xfrm>
            <a:off x="152280" y="1447920"/>
            <a:ext cx="1436760" cy="2209680"/>
          </a:xfrm>
          <a:prstGeom prst="rect">
            <a:avLst/>
          </a:prstGeom>
          <a:ln w="0">
            <a:noFill/>
          </a:ln>
        </p:spPr>
      </p:pic>
      <p:pic>
        <p:nvPicPr>
          <p:cNvPr id="90" name="" descr=""/>
          <p:cNvPicPr/>
          <p:nvPr/>
        </p:nvPicPr>
        <p:blipFill>
          <a:blip r:embed="rId5"/>
          <a:stretch/>
        </p:blipFill>
        <p:spPr>
          <a:xfrm>
            <a:off x="4267080" y="5257800"/>
            <a:ext cx="2209680" cy="1473120"/>
          </a:xfrm>
          <a:prstGeom prst="rect">
            <a:avLst/>
          </a:prstGeom>
          <a:ln w="0">
            <a:noFill/>
          </a:ln>
        </p:spPr>
      </p:pic>
      <p:pic>
        <p:nvPicPr>
          <p:cNvPr id="91" name="" descr=""/>
          <p:cNvPicPr/>
          <p:nvPr/>
        </p:nvPicPr>
        <p:blipFill>
          <a:blip r:embed="rId6"/>
          <a:stretch/>
        </p:blipFill>
        <p:spPr>
          <a:xfrm>
            <a:off x="3581280" y="2590920"/>
            <a:ext cx="1143000" cy="907920"/>
          </a:xfrm>
          <a:prstGeom prst="rect">
            <a:avLst/>
          </a:prstGeom>
          <a:ln w="0">
            <a:noFill/>
          </a:ln>
        </p:spPr>
      </p:pic>
      <p:pic>
        <p:nvPicPr>
          <p:cNvPr id="92" name="" descr=""/>
          <p:cNvPicPr/>
          <p:nvPr/>
        </p:nvPicPr>
        <p:blipFill>
          <a:blip r:embed="rId7"/>
          <a:stretch/>
        </p:blipFill>
        <p:spPr>
          <a:xfrm>
            <a:off x="5029200" y="2819520"/>
            <a:ext cx="1523880" cy="2286000"/>
          </a:xfrm>
          <a:prstGeom prst="rect">
            <a:avLst/>
          </a:prstGeom>
          <a:ln w="0">
            <a:noFill/>
          </a:ln>
        </p:spPr>
      </p:pic>
      <p:pic>
        <p:nvPicPr>
          <p:cNvPr id="93" name="" descr=""/>
          <p:cNvPicPr/>
          <p:nvPr/>
        </p:nvPicPr>
        <p:blipFill>
          <a:blip r:embed="rId8"/>
          <a:stretch/>
        </p:blipFill>
        <p:spPr>
          <a:xfrm>
            <a:off x="1752480" y="5257800"/>
            <a:ext cx="2209680" cy="1473120"/>
          </a:xfrm>
          <a:prstGeom prst="rect">
            <a:avLst/>
          </a:prstGeom>
          <a:ln w="0">
            <a:noFill/>
          </a:ln>
        </p:spPr>
      </p:pic>
      <p:pic>
        <p:nvPicPr>
          <p:cNvPr id="94" name="" descr=""/>
          <p:cNvPicPr/>
          <p:nvPr/>
        </p:nvPicPr>
        <p:blipFill>
          <a:blip r:embed="rId9"/>
          <a:stretch/>
        </p:blipFill>
        <p:spPr>
          <a:xfrm>
            <a:off x="152280" y="4724280"/>
            <a:ext cx="1403280" cy="1981080"/>
          </a:xfrm>
          <a:prstGeom prst="rect">
            <a:avLst/>
          </a:prstGeom>
          <a:ln w="0">
            <a:noFill/>
          </a:ln>
        </p:spPr>
      </p:pic>
      <p:pic>
        <p:nvPicPr>
          <p:cNvPr id="95" name="" descr=""/>
          <p:cNvPicPr/>
          <p:nvPr/>
        </p:nvPicPr>
        <p:blipFill>
          <a:blip r:embed="rId10"/>
          <a:stretch/>
        </p:blipFill>
        <p:spPr>
          <a:xfrm>
            <a:off x="152280" y="3733920"/>
            <a:ext cx="1371600" cy="914400"/>
          </a:xfrm>
          <a:prstGeom prst="rect">
            <a:avLst/>
          </a:prstGeom>
          <a:ln w="0">
            <a:noFill/>
          </a:ln>
        </p:spPr>
      </p:pic>
      <p:pic>
        <p:nvPicPr>
          <p:cNvPr id="96" name="" descr=""/>
          <p:cNvPicPr/>
          <p:nvPr/>
        </p:nvPicPr>
        <p:blipFill>
          <a:blip r:embed="rId11"/>
          <a:stretch/>
        </p:blipFill>
        <p:spPr>
          <a:xfrm>
            <a:off x="1752480" y="2743200"/>
            <a:ext cx="1549440" cy="2324160"/>
          </a:xfrm>
          <a:prstGeom prst="rect">
            <a:avLst/>
          </a:prstGeom>
          <a:ln w="0">
            <a:noFill/>
          </a:ln>
        </p:spPr>
      </p:pic>
      <p:pic>
        <p:nvPicPr>
          <p:cNvPr id="97" name="" descr=""/>
          <p:cNvPicPr/>
          <p:nvPr/>
        </p:nvPicPr>
        <p:blipFill>
          <a:blip r:embed="rId12"/>
          <a:stretch/>
        </p:blipFill>
        <p:spPr>
          <a:xfrm>
            <a:off x="5105520" y="1523880"/>
            <a:ext cx="1600200" cy="1066680"/>
          </a:xfrm>
          <a:prstGeom prst="rect">
            <a:avLst/>
          </a:prstGeom>
          <a:ln w="0">
            <a:noFill/>
          </a:ln>
        </p:spPr>
      </p:pic>
      <p:pic>
        <p:nvPicPr>
          <p:cNvPr id="98" name="" descr=""/>
          <p:cNvPicPr/>
          <p:nvPr/>
        </p:nvPicPr>
        <p:blipFill>
          <a:blip r:embed="rId13"/>
          <a:stretch/>
        </p:blipFill>
        <p:spPr>
          <a:xfrm>
            <a:off x="1676520" y="1447920"/>
            <a:ext cx="1752480" cy="1155600"/>
          </a:xfrm>
          <a:prstGeom prst="rect">
            <a:avLst/>
          </a:prstGeom>
          <a:ln w="0">
            <a:noFill/>
          </a:ln>
        </p:spPr>
      </p:pic>
      <p:pic>
        <p:nvPicPr>
          <p:cNvPr id="99" name="" descr=""/>
          <p:cNvPicPr/>
          <p:nvPr/>
        </p:nvPicPr>
        <p:blipFill>
          <a:blip r:embed="rId14"/>
          <a:stretch/>
        </p:blipFill>
        <p:spPr>
          <a:xfrm>
            <a:off x="3505320" y="1447920"/>
            <a:ext cx="1504800" cy="998640"/>
          </a:xfrm>
          <a:prstGeom prst="rect">
            <a:avLst/>
          </a:prstGeom>
          <a:ln w="0">
            <a:noFill/>
          </a:ln>
        </p:spPr>
      </p:pic>
      <p:pic>
        <p:nvPicPr>
          <p:cNvPr id="100" name="" descr=""/>
          <p:cNvPicPr/>
          <p:nvPr/>
        </p:nvPicPr>
        <p:blipFill>
          <a:blip r:embed="rId15"/>
          <a:stretch/>
        </p:blipFill>
        <p:spPr>
          <a:xfrm>
            <a:off x="6516720" y="404640"/>
            <a:ext cx="2363760" cy="1152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71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"/>
          <p:cNvSpPr txBox="1"/>
          <p:nvPr/>
        </p:nvSpPr>
        <p:spPr>
          <a:xfrm>
            <a:off x="468360" y="33336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r>
              <a:rPr b="0" lang="tr-TR" sz="6000" spc="-1" strike="noStrike">
                <a:solidFill>
                  <a:srgbClr val="ffffcc"/>
                </a:solidFill>
                <a:latin typeface="ArialUnicodeMS"/>
                <a:ea typeface="ArialUnicodeMS"/>
              </a:rPr>
              <a:t>Kanada</a:t>
            </a:r>
            <a:endParaRPr b="0" lang="tr-TR" sz="6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2" name=""/>
          <p:cNvSpPr txBox="1"/>
          <p:nvPr/>
        </p:nvSpPr>
        <p:spPr>
          <a:xfrm>
            <a:off x="826920" y="1906560"/>
            <a:ext cx="7785000" cy="4186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89999"/>
          </a:bodyPr>
          <a:p>
            <a:pPr marL="417240" indent="-41724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0" lang="tr-TR" sz="3200" spc="-1" strike="noStrike">
                <a:solidFill>
                  <a:srgbClr val="ffffff"/>
                </a:solidFill>
                <a:latin typeface="ArialUnicodeMS"/>
                <a:ea typeface="ArialUnicodeMS"/>
              </a:rPr>
              <a:t>D</a:t>
            </a:r>
            <a:r>
              <a:rPr b="0" lang="tr-TR" sz="3200" spc="-1" strike="noStrike">
                <a:solidFill>
                  <a:srgbClr val="ffffff"/>
                </a:solidFill>
                <a:latin typeface="ArialMT"/>
                <a:ea typeface="ArialMT"/>
              </a:rPr>
              <a:t>ü</a:t>
            </a:r>
            <a:r>
              <a:rPr b="0" lang="tr-TR" sz="3200" spc="-1" strike="noStrike">
                <a:solidFill>
                  <a:srgbClr val="ffffff"/>
                </a:solidFill>
                <a:latin typeface="ArialUnicodeMS"/>
                <a:ea typeface="ArialUnicodeMS"/>
              </a:rPr>
              <a:t>nyanın en b</a:t>
            </a:r>
            <a:r>
              <a:rPr b="0" lang="tr-TR" sz="3200" spc="-1" strike="noStrike">
                <a:solidFill>
                  <a:srgbClr val="ffffff"/>
                </a:solidFill>
                <a:latin typeface="ArialMT"/>
                <a:ea typeface="ArialMT"/>
              </a:rPr>
              <a:t>ü</a:t>
            </a:r>
            <a:r>
              <a:rPr b="0" lang="tr-TR" sz="3200" spc="-1" strike="noStrike">
                <a:solidFill>
                  <a:srgbClr val="ffffff"/>
                </a:solidFill>
                <a:latin typeface="ArialUnicodeMS"/>
                <a:ea typeface="ArialUnicodeMS"/>
              </a:rPr>
              <a:t>y</a:t>
            </a:r>
            <a:r>
              <a:rPr b="0" lang="tr-TR" sz="3200" spc="-1" strike="noStrike">
                <a:solidFill>
                  <a:srgbClr val="ffffff"/>
                </a:solidFill>
                <a:latin typeface="ArialMT"/>
                <a:ea typeface="ArialMT"/>
              </a:rPr>
              <a:t>ü</a:t>
            </a:r>
            <a:r>
              <a:rPr b="0" lang="tr-TR" sz="3200" spc="-1" strike="noStrike">
                <a:solidFill>
                  <a:srgbClr val="ffffff"/>
                </a:solidFill>
                <a:latin typeface="ArialUnicodeMS"/>
                <a:ea typeface="ArialUnicodeMS"/>
              </a:rPr>
              <a:t>k ikinci kara par</a:t>
            </a:r>
            <a:r>
              <a:rPr b="0" lang="tr-TR" sz="3200" spc="-1" strike="noStrike">
                <a:solidFill>
                  <a:srgbClr val="ffffff"/>
                </a:solidFill>
                <a:latin typeface="ArialMT"/>
                <a:ea typeface="ArialMT"/>
              </a:rPr>
              <a:t>ç</a:t>
            </a:r>
            <a:r>
              <a:rPr b="0" lang="tr-TR" sz="3200" spc="-1" strike="noStrike">
                <a:solidFill>
                  <a:srgbClr val="ffffff"/>
                </a:solidFill>
                <a:latin typeface="ArialUnicodeMS"/>
                <a:ea typeface="ArialUnicodeMS"/>
              </a:rPr>
              <a:t>ası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417240" indent="-41724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0" lang="tr-TR" sz="3200" spc="-1" strike="noStrike">
                <a:solidFill>
                  <a:srgbClr val="ffffff"/>
                </a:solidFill>
                <a:latin typeface="ArialUnicodeMS"/>
                <a:ea typeface="ArialUnicodeMS"/>
              </a:rPr>
              <a:t>10 eyalet ve 3 b</a:t>
            </a:r>
            <a:r>
              <a:rPr b="0" lang="tr-TR" sz="3200" spc="-1" strike="noStrike">
                <a:solidFill>
                  <a:srgbClr val="ffffff"/>
                </a:solidFill>
                <a:latin typeface="ArialMT"/>
                <a:ea typeface="ArialMT"/>
              </a:rPr>
              <a:t>ö</a:t>
            </a:r>
            <a:r>
              <a:rPr b="0" lang="tr-TR" sz="3200" spc="-1" strike="noStrike">
                <a:solidFill>
                  <a:srgbClr val="ffffff"/>
                </a:solidFill>
                <a:latin typeface="ArialUnicodeMS"/>
                <a:ea typeface="ArialUnicodeMS"/>
              </a:rPr>
              <a:t>lgeden oluşuyor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417240" indent="-41724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0" lang="tr-TR" sz="3200" spc="-1" strike="noStrike">
                <a:solidFill>
                  <a:srgbClr val="ffffff"/>
                </a:solidFill>
                <a:latin typeface="ArialUnicodeMS"/>
                <a:ea typeface="ArialUnicodeMS"/>
              </a:rPr>
              <a:t>Ortalama 35 milyon n</a:t>
            </a:r>
            <a:r>
              <a:rPr b="0" lang="tr-TR" sz="3200" spc="-1" strike="noStrike">
                <a:solidFill>
                  <a:srgbClr val="ffffff"/>
                </a:solidFill>
                <a:latin typeface="ArialMT"/>
                <a:ea typeface="ArialMT"/>
              </a:rPr>
              <a:t>ü</a:t>
            </a:r>
            <a:r>
              <a:rPr b="0" lang="tr-TR" sz="3200" spc="-1" strike="noStrike">
                <a:solidFill>
                  <a:srgbClr val="ffffff"/>
                </a:solidFill>
                <a:latin typeface="ArialUnicodeMS"/>
                <a:ea typeface="ArialUnicodeMS"/>
              </a:rPr>
              <a:t>fusu var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417240" indent="-41724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0" lang="tr-TR" sz="3200" spc="-1" strike="noStrike">
                <a:solidFill>
                  <a:srgbClr val="ffffff"/>
                </a:solidFill>
                <a:latin typeface="ArialUnicodeMS"/>
                <a:ea typeface="ArialUnicodeMS"/>
              </a:rPr>
              <a:t>En b</a:t>
            </a:r>
            <a:r>
              <a:rPr b="0" lang="tr-TR" sz="3200" spc="-1" strike="noStrike">
                <a:solidFill>
                  <a:srgbClr val="ffffff"/>
                </a:solidFill>
                <a:latin typeface="ArialMT"/>
                <a:ea typeface="ArialMT"/>
              </a:rPr>
              <a:t>ü</a:t>
            </a:r>
            <a:r>
              <a:rPr b="0" lang="tr-TR" sz="3200" spc="-1" strike="noStrike">
                <a:solidFill>
                  <a:srgbClr val="ffffff"/>
                </a:solidFill>
                <a:latin typeface="ArialUnicodeMS"/>
                <a:ea typeface="ArialUnicodeMS"/>
              </a:rPr>
              <a:t>y</a:t>
            </a:r>
            <a:r>
              <a:rPr b="0" lang="tr-TR" sz="3200" spc="-1" strike="noStrike">
                <a:solidFill>
                  <a:srgbClr val="ffffff"/>
                </a:solidFill>
                <a:latin typeface="ArialMT"/>
                <a:ea typeface="ArialMT"/>
              </a:rPr>
              <a:t>ü</a:t>
            </a:r>
            <a:r>
              <a:rPr b="0" lang="tr-TR" sz="3200" spc="-1" strike="noStrike">
                <a:solidFill>
                  <a:srgbClr val="ffffff"/>
                </a:solidFill>
                <a:latin typeface="ArialUnicodeMS"/>
                <a:ea typeface="ArialUnicodeMS"/>
              </a:rPr>
              <a:t>k şehirler ;Toronto, Montreal, Vancouver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417240" indent="-41724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0" lang="tr-TR" sz="3200" spc="-1" strike="noStrike">
                <a:solidFill>
                  <a:srgbClr val="ffffff"/>
                </a:solidFill>
                <a:latin typeface="ArialUnicodeMS"/>
                <a:ea typeface="ArialUnicodeMS"/>
              </a:rPr>
              <a:t>Amerika ile 9,000km uzunluğunda sınır komşusu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417240" indent="-41724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0" lang="tr-TR" sz="3200" spc="-1" strike="noStrike">
                <a:solidFill>
                  <a:srgbClr val="ffffff"/>
                </a:solidFill>
                <a:latin typeface="ArialMT"/>
                <a:ea typeface="ArialMT"/>
              </a:rPr>
              <a:t>Çok kültürlü</a:t>
            </a:r>
            <a:r>
              <a:rPr b="0" lang="tr-TR" sz="3200" spc="-1" strike="noStrike">
                <a:solidFill>
                  <a:srgbClr val="ffffff"/>
                </a:solidFill>
                <a:latin typeface="ArialUnicodeMS"/>
                <a:ea typeface="ArialUnicodeMS"/>
              </a:rPr>
              <a:t> ve iki dilli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03" name="" descr=""/>
          <p:cNvPicPr/>
          <p:nvPr/>
        </p:nvPicPr>
        <p:blipFill>
          <a:blip r:embed="rId1"/>
          <a:stretch/>
        </p:blipFill>
        <p:spPr>
          <a:xfrm>
            <a:off x="6516720" y="404640"/>
            <a:ext cx="2363760" cy="1152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71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71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"/>
          <p:cNvSpPr txBox="1"/>
          <p:nvPr/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r>
              <a:rPr b="0" lang="tr-TR" sz="5400" spc="-1" strike="noStrike">
                <a:solidFill>
                  <a:srgbClr val="ffffcc"/>
                </a:solidFill>
                <a:latin typeface="ArialUnicodeMS"/>
                <a:ea typeface="ArialUnicodeMS"/>
              </a:rPr>
              <a:t>Neden Kanada?</a:t>
            </a:r>
            <a:endParaRPr b="0" lang="tr-TR" sz="5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6" name=""/>
          <p:cNvSpPr txBox="1"/>
          <p:nvPr/>
        </p:nvSpPr>
        <p:spPr>
          <a:xfrm>
            <a:off x="685800" y="2057400"/>
            <a:ext cx="7772400" cy="4114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96666"/>
          </a:bodyPr>
          <a:p>
            <a:pPr marL="417240" indent="-41724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0" lang="tr-TR" sz="3200" spc="-1" strike="noStrike">
                <a:solidFill>
                  <a:srgbClr val="ffffff"/>
                </a:solidFill>
                <a:latin typeface="ArialMT"/>
                <a:ea typeface="ArialMT"/>
              </a:rPr>
              <a:t>Eğitim kalitesiyle dünyaca tanınan okullar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417240" indent="-41724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0" lang="tr-TR" sz="3200" spc="-1" strike="noStrike">
                <a:solidFill>
                  <a:srgbClr val="ffffff"/>
                </a:solidFill>
                <a:latin typeface="ArialMT"/>
                <a:ea typeface="ArialMT"/>
              </a:rPr>
              <a:t>Esnek programlar ve ihtiyaçlara göre farklılaştırma olanağı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417240" indent="-41724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0" lang="tr-TR" sz="3200" spc="-1" strike="noStrike">
                <a:solidFill>
                  <a:srgbClr val="ffffff"/>
                </a:solidFill>
                <a:latin typeface="ArialMT"/>
                <a:ea typeface="ArialMT"/>
              </a:rPr>
              <a:t>Güvenli, kaliteli ve yüksek standartları olan şehirler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417240" indent="-41724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0" lang="tr-TR" sz="3200" spc="-1" strike="noStrike">
                <a:solidFill>
                  <a:srgbClr val="ffffff"/>
                </a:solidFill>
                <a:latin typeface="ArialMT"/>
                <a:ea typeface="ArialMT"/>
              </a:rPr>
              <a:t>Ekonomik yaşam ve eğitim giderleri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417240" indent="-41724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0" lang="tr-TR" sz="3200" spc="-1" strike="noStrike">
                <a:solidFill>
                  <a:srgbClr val="ffffff"/>
                </a:solidFill>
                <a:latin typeface="ArialMT"/>
                <a:ea typeface="ArialMT"/>
              </a:rPr>
              <a:t>İngilizce ve/veya Fransızca eğitim yapma imkanı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07" name="" descr=""/>
          <p:cNvPicPr/>
          <p:nvPr/>
        </p:nvPicPr>
        <p:blipFill>
          <a:blip r:embed="rId1"/>
          <a:stretch/>
        </p:blipFill>
        <p:spPr>
          <a:xfrm>
            <a:off x="6516720" y="404640"/>
            <a:ext cx="2363760" cy="1152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71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"/>
          <p:cNvSpPr txBox="1"/>
          <p:nvPr/>
        </p:nvSpPr>
        <p:spPr>
          <a:xfrm>
            <a:off x="468360" y="40464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r>
              <a:rPr b="0" lang="tr-TR" sz="5400" spc="-1" strike="noStrike">
                <a:solidFill>
                  <a:srgbClr val="ffffcc"/>
                </a:solidFill>
                <a:latin typeface="ArialUnicodeMS"/>
                <a:ea typeface="ArialUnicodeMS"/>
              </a:rPr>
              <a:t>Neden Kanada?</a:t>
            </a:r>
            <a:endParaRPr b="0" lang="tr-TR" sz="5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9" name=""/>
          <p:cNvSpPr txBox="1"/>
          <p:nvPr/>
        </p:nvSpPr>
        <p:spPr>
          <a:xfrm>
            <a:off x="380880" y="1371600"/>
            <a:ext cx="8229600" cy="4876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endParaRPr b="0" lang="tr-TR" sz="1800" spc="-1" strike="noStrike">
              <a:solidFill>
                <a:srgbClr val="ffffff"/>
              </a:solidFill>
              <a:latin typeface="Arial"/>
            </a:endParaRPr>
          </a:p>
          <a:p>
            <a:pPr marL="367920" indent="-367920">
              <a:spcBef>
                <a:spcPts val="672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2800" spc="-1" strike="noStrike">
                <a:solidFill>
                  <a:srgbClr val="ffffff"/>
                </a:solidFill>
                <a:latin typeface="Arial-BoldMT"/>
                <a:ea typeface="Arial-BoldMT"/>
              </a:rPr>
              <a:t>Dünyanın teknoloji ve inovasyon üreticisi 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marL="367920" indent="-367920">
              <a:spcBef>
                <a:spcPts val="672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2800" spc="-1" strike="noStrike">
                <a:solidFill>
                  <a:srgbClr val="ffffff"/>
                </a:solidFill>
                <a:latin typeface="Arial-BoldMT"/>
                <a:ea typeface="Arial-BoldMT"/>
              </a:rPr>
              <a:t>Birçok uluslararası şirketin kurulduğu bir ülkedir 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marL="367920" indent="-367920">
              <a:spcBef>
                <a:spcPts val="672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2800" spc="-1" strike="noStrike">
                <a:solidFill>
                  <a:srgbClr val="ffffff"/>
                </a:solidFill>
                <a:latin typeface="Arial-BoldMT"/>
                <a:ea typeface="Arial-BoldMT"/>
              </a:rPr>
              <a:t>Film endüstrisi, teknolojik buluşları ve doğal kaynaklarının zenginliği ile yatırımcıların gözdesi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marL="367920" indent="-367920">
              <a:spcBef>
                <a:spcPts val="672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2800" spc="-1" strike="noStrike">
                <a:solidFill>
                  <a:srgbClr val="ffffff"/>
                </a:solidFill>
                <a:latin typeface="Arial-BoldMT"/>
                <a:ea typeface="Arial-BoldMT"/>
              </a:rPr>
              <a:t>G8 ülkeleri arasında, dünya ekonomisine yön veren ülkelerinden biri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10" name="" descr=""/>
          <p:cNvPicPr/>
          <p:nvPr/>
        </p:nvPicPr>
        <p:blipFill>
          <a:blip r:embed="rId1"/>
          <a:stretch/>
        </p:blipFill>
        <p:spPr>
          <a:xfrm>
            <a:off x="6516720" y="404640"/>
            <a:ext cx="2363760" cy="1152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71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"/>
          <p:cNvSpPr txBox="1"/>
          <p:nvPr/>
        </p:nvSpPr>
        <p:spPr>
          <a:xfrm>
            <a:off x="468360" y="40464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r>
              <a:rPr b="0" lang="tr-TR" sz="4400" spc="-1" strike="noStrike">
                <a:solidFill>
                  <a:srgbClr val="ffffcc"/>
                </a:solidFill>
                <a:latin typeface="Tahoma"/>
                <a:ea typeface="Tahoma"/>
              </a:rPr>
              <a:t> </a:t>
            </a:r>
            <a:r>
              <a:rPr b="0" lang="tr-TR" sz="4400" spc="-1" strike="noStrike">
                <a:solidFill>
                  <a:srgbClr val="ffffcc"/>
                </a:solidFill>
                <a:latin typeface="Tahoma"/>
                <a:ea typeface="Tahoma"/>
              </a:rPr>
              <a:t>Kanada’da Üniversite  Eğitimi  </a:t>
            </a:r>
            <a:r>
              <a:rPr b="0" lang="tr-TR" sz="4400" spc="-1" strike="noStrike">
                <a:solidFill>
                  <a:srgbClr val="ffffcc"/>
                </a:solidFill>
                <a:latin typeface="Tahoma"/>
                <a:ea typeface="Tahoma"/>
              </a:rPr>
              <a:t>	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2" name=""/>
          <p:cNvSpPr txBox="1"/>
          <p:nvPr/>
        </p:nvSpPr>
        <p:spPr>
          <a:xfrm>
            <a:off x="380880" y="1219320"/>
            <a:ext cx="8229600" cy="5029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endParaRPr b="0" lang="tr-TR" sz="1800" spc="-1" strike="noStrike">
              <a:solidFill>
                <a:srgbClr val="ffffff"/>
              </a:solidFill>
              <a:latin typeface="Arial"/>
            </a:endParaRPr>
          </a:p>
          <a:p>
            <a:pPr marL="417240" indent="-417240"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3200" spc="-1" strike="noStrike">
                <a:solidFill>
                  <a:srgbClr val="ffffff"/>
                </a:solidFill>
                <a:latin typeface="Arial-BoldMT"/>
                <a:ea typeface="Arial-BoldMT"/>
              </a:rPr>
              <a:t>Kanada’da 100 tane üniversite var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417240" indent="-417240"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3200" spc="-1" strike="noStrike">
                <a:solidFill>
                  <a:srgbClr val="ffffff"/>
                </a:solidFill>
                <a:latin typeface="Arial-BoldMT"/>
                <a:ea typeface="Arial-BoldMT"/>
              </a:rPr>
              <a:t>Tamamına yakın devlet üniversitesi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417240" indent="-417240"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3200" spc="-1" strike="noStrike">
                <a:solidFill>
                  <a:srgbClr val="ffffff"/>
                </a:solidFill>
                <a:latin typeface="Arial-BoldMT"/>
                <a:ea typeface="Arial-BoldMT"/>
              </a:rPr>
              <a:t>Dünyaca ünlü Kanada üniversitelerinden bazıları; Toronto, Waterloo, Guelph, McGill, UBC, Carleton, Ryerson gibi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417240" indent="-417240">
              <a:spcBef>
                <a:spcPts val="768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3200" spc="-1" strike="noStrike">
                <a:solidFill>
                  <a:srgbClr val="ffffff"/>
                </a:solidFill>
                <a:latin typeface="Arial-BoldMT"/>
                <a:ea typeface="Arial-BoldMT"/>
              </a:rPr>
              <a:t>Hayatımızı değiştiren buluşlara imza atan okullar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13" name="" descr=""/>
          <p:cNvPicPr/>
          <p:nvPr/>
        </p:nvPicPr>
        <p:blipFill>
          <a:blip r:embed="rId1"/>
          <a:stretch/>
        </p:blipFill>
        <p:spPr>
          <a:xfrm>
            <a:off x="6516720" y="404640"/>
            <a:ext cx="2363760" cy="1152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71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"/>
          <p:cNvSpPr txBox="1"/>
          <p:nvPr/>
        </p:nvSpPr>
        <p:spPr>
          <a:xfrm>
            <a:off x="468360" y="40464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r>
              <a:rPr b="0" lang="tr-TR" sz="4400" spc="-1" strike="noStrike">
                <a:solidFill>
                  <a:srgbClr val="ffffcc"/>
                </a:solidFill>
                <a:latin typeface="Tahoma"/>
                <a:ea typeface="Tahoma"/>
              </a:rPr>
              <a:t> </a:t>
            </a:r>
            <a:r>
              <a:rPr b="0" lang="tr-TR" sz="4400" spc="-1" strike="noStrike">
                <a:solidFill>
                  <a:srgbClr val="ffffcc"/>
                </a:solidFill>
                <a:latin typeface="Tahoma"/>
                <a:ea typeface="Tahoma"/>
              </a:rPr>
              <a:t>Kanada’da Üniversite  Eğitimi  </a:t>
            </a:r>
            <a:r>
              <a:rPr b="0" lang="tr-TR" sz="4400" spc="-1" strike="noStrike">
                <a:solidFill>
                  <a:srgbClr val="ffffcc"/>
                </a:solidFill>
                <a:latin typeface="Tahoma"/>
                <a:ea typeface="Tahoma"/>
              </a:rPr>
              <a:t>	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5" name=""/>
          <p:cNvSpPr txBox="1"/>
          <p:nvPr/>
        </p:nvSpPr>
        <p:spPr>
          <a:xfrm>
            <a:off x="380880" y="1219320"/>
            <a:ext cx="8229600" cy="5029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endParaRPr b="0" lang="tr-TR" sz="1800" spc="-1" strike="noStrike">
              <a:solidFill>
                <a:srgbClr val="ffffff"/>
              </a:solidFill>
              <a:latin typeface="Arial"/>
            </a:endParaRPr>
          </a:p>
          <a:p>
            <a:r>
              <a:rPr b="1" lang="tr-TR" sz="2400" spc="-1" strike="noStrike">
                <a:solidFill>
                  <a:srgbClr val="ffffff"/>
                </a:solidFill>
                <a:latin typeface="Arial-BoldMT"/>
                <a:ea typeface="Arial-BoldMT"/>
              </a:rPr>
              <a:t>Kabul Koşulları: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318960" indent="-318960">
              <a:spcBef>
                <a:spcPts val="575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2400" spc="-1" strike="noStrike">
                <a:solidFill>
                  <a:srgbClr val="ffffff"/>
                </a:solidFill>
                <a:latin typeface="Arial-BoldMT"/>
                <a:ea typeface="Arial-BoldMT"/>
              </a:rPr>
              <a:t>Sınav sistemi yok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318960" indent="-318960">
              <a:spcBef>
                <a:spcPts val="575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2400" spc="-1" strike="noStrike">
                <a:solidFill>
                  <a:srgbClr val="ffffff"/>
                </a:solidFill>
                <a:latin typeface="Arial-BoldMT"/>
                <a:ea typeface="Arial-BoldMT"/>
              </a:rPr>
              <a:t>11. sınıf ve 12.sınıf not ortalamasına göre yerleştirme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318960" indent="-318960">
              <a:spcBef>
                <a:spcPts val="575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2400" spc="-1" strike="noStrike">
                <a:solidFill>
                  <a:srgbClr val="ffffff"/>
                </a:solidFill>
                <a:latin typeface="Arial-BoldMT"/>
                <a:ea typeface="Arial-BoldMT"/>
              </a:rPr>
              <a:t>İngilizce eğitim veren üniversiteler için TOEFL veya IELTS,  Fransızca için de DELF 1-2 gibi sınavlarından geçerli skoru almak gerekli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318960" indent="-318960">
              <a:spcBef>
                <a:spcPts val="575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2400" spc="-1" strike="noStrike">
                <a:solidFill>
                  <a:srgbClr val="ffffff"/>
                </a:solidFill>
                <a:latin typeface="Arial-BoldMT"/>
                <a:ea typeface="Arial-BoldMT"/>
              </a:rPr>
              <a:t>Mimarlık, Tasarım ve Güzel Sanatlar gibi özel yetenek isteyen bölümler için portfolyo gerekiyor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318960" indent="-318960">
              <a:spcBef>
                <a:spcPts val="575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2400" spc="-1" strike="noStrike">
                <a:solidFill>
                  <a:srgbClr val="ffffff"/>
                </a:solidFill>
                <a:latin typeface="Arial-BoldMT"/>
                <a:ea typeface="Arial-BoldMT"/>
              </a:rPr>
              <a:t>SAT sınavı istenmiyor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318960" indent="-318960">
              <a:spcBef>
                <a:spcPts val="575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2400" spc="-1" strike="noStrike">
                <a:solidFill>
                  <a:srgbClr val="ffffff"/>
                </a:solidFill>
                <a:latin typeface="Arial-BoldMT"/>
                <a:ea typeface="Arial-BoldMT"/>
              </a:rPr>
              <a:t>Essay ve Referans mektupları önemli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16" name="" descr=""/>
          <p:cNvPicPr/>
          <p:nvPr/>
        </p:nvPicPr>
        <p:blipFill>
          <a:blip r:embed="rId1"/>
          <a:stretch/>
        </p:blipFill>
        <p:spPr>
          <a:xfrm>
            <a:off x="6516720" y="404640"/>
            <a:ext cx="2363760" cy="1152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71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"/>
          <p:cNvSpPr txBox="1"/>
          <p:nvPr/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r>
              <a:rPr b="0" lang="tr-TR" sz="4400" spc="-1" strike="noStrike">
                <a:solidFill>
                  <a:srgbClr val="ffffcc"/>
                </a:solidFill>
                <a:latin typeface="Tahoma"/>
                <a:ea typeface="Tahoma"/>
              </a:rPr>
              <a:t>Kanada’da Üniversite  Eğitimi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8" name=""/>
          <p:cNvSpPr txBox="1"/>
          <p:nvPr/>
        </p:nvSpPr>
        <p:spPr>
          <a:xfrm>
            <a:off x="324000" y="1600200"/>
            <a:ext cx="8229600" cy="4884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85555"/>
          </a:bodyPr>
          <a:p>
            <a:endParaRPr b="0" lang="tr-TR" sz="1800" spc="-1" strike="noStrike">
              <a:solidFill>
                <a:srgbClr val="ffffff"/>
              </a:solidFill>
              <a:latin typeface="Arial"/>
            </a:endParaRPr>
          </a:p>
          <a:p>
            <a:r>
              <a:rPr b="1" lang="tr-TR" sz="3200" spc="-1" strike="noStrike">
                <a:solidFill>
                  <a:srgbClr val="ffffff"/>
                </a:solidFill>
                <a:latin typeface="Arial-BoldMT"/>
                <a:ea typeface="Arial-BoldMT"/>
              </a:rPr>
              <a:t>Ücretler: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367920" indent="-367920">
              <a:spcBef>
                <a:spcPts val="672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2800" spc="-1" strike="noStrike">
                <a:solidFill>
                  <a:srgbClr val="ffffff"/>
                </a:solidFill>
                <a:latin typeface="Arial-BoldMT"/>
                <a:ea typeface="Arial-BoldMT"/>
              </a:rPr>
              <a:t>Lisans programlarının ücretleri üniversiteye ve bölüme göre yıllık ortalama; 30.000 ile 60.000 C$ arasında değişir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marL="367920" indent="-367920">
              <a:spcBef>
                <a:spcPts val="672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2800" spc="-1" strike="noStrike">
                <a:solidFill>
                  <a:srgbClr val="ffffff"/>
                </a:solidFill>
                <a:latin typeface="Arial-BoldMT"/>
                <a:ea typeface="Arial-BoldMT"/>
              </a:rPr>
              <a:t>Mühendislikler : 30.000 – 60.000 C$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marL="367920" indent="-367920">
              <a:spcBef>
                <a:spcPts val="672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2800" spc="-1" strike="noStrike">
                <a:solidFill>
                  <a:srgbClr val="ffffff"/>
                </a:solidFill>
                <a:latin typeface="Arial-BoldMT"/>
                <a:ea typeface="Arial-BoldMT"/>
              </a:rPr>
              <a:t>Sosyal Bilimler : 30.000 – 50.000 C$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marL="367920" indent="-367920">
              <a:spcBef>
                <a:spcPts val="672"/>
              </a:spcBef>
              <a:buClr>
                <a:srgbClr val="ffffff"/>
              </a:buClr>
              <a:buSzPct val="45000"/>
              <a:buFont typeface=""/>
              <a:buChar char=""/>
            </a:pPr>
            <a:r>
              <a:rPr b="1" lang="tr-TR" sz="2800" spc="-1" strike="noStrike">
                <a:solidFill>
                  <a:srgbClr val="ffffff"/>
                </a:solidFill>
                <a:latin typeface="Arial-BoldMT"/>
                <a:ea typeface="Arial-BoldMT"/>
              </a:rPr>
              <a:t>En uygun fiyatlı eyaletler; New Foundland, Manitoba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endParaRPr b="0" lang="tr-TR" sz="1800" spc="-1" strike="noStrike">
              <a:solidFill>
                <a:srgbClr val="ffffff"/>
              </a:solidFill>
              <a:latin typeface="Arial"/>
            </a:endParaRPr>
          </a:p>
          <a:p>
            <a:endParaRPr b="0" lang="tr-TR" sz="1800" spc="-1" strike="noStrike">
              <a:solidFill>
                <a:srgbClr val="ffffff"/>
              </a:solidFill>
              <a:latin typeface="Arial"/>
            </a:endParaRPr>
          </a:p>
          <a:p>
            <a:endParaRPr b="0" lang="tr-TR" sz="1800" spc="-1" strike="noStrike">
              <a:solidFill>
                <a:srgbClr val="ffffff"/>
              </a:solidFill>
              <a:latin typeface="Arial"/>
            </a:endParaRPr>
          </a:p>
          <a:p>
            <a:endParaRPr b="0" lang="tr-TR" sz="1800" spc="-1" strike="noStrike">
              <a:solidFill>
                <a:srgbClr val="ffffff"/>
              </a:solidFill>
              <a:latin typeface="Arial"/>
            </a:endParaRPr>
          </a:p>
          <a:p>
            <a:r>
              <a:rPr b="1" lang="tr-TR" sz="3200" spc="-1" strike="noStrike">
                <a:solidFill>
                  <a:srgbClr val="ffffff"/>
                </a:solidFill>
                <a:latin typeface="Arial-BoldMT"/>
                <a:ea typeface="Arial-BoldMT"/>
              </a:rPr>
              <a:t>	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19" name="" descr=""/>
          <p:cNvPicPr/>
          <p:nvPr/>
        </p:nvPicPr>
        <p:blipFill>
          <a:blip r:embed="rId1"/>
          <a:stretch/>
        </p:blipFill>
        <p:spPr>
          <a:xfrm>
            <a:off x="6516720" y="404640"/>
            <a:ext cx="2363760" cy="1152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LibreOffice/7.6.2.1$MacOSX_X86_64 LibreOffice_project/56f7684011345957bbf33a7ee678afaf4d2ba333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fr-FR</dc:language>
  <cp:lastModifiedBy/>
  <cp:revision>0</cp:revision>
  <dc:subject/>
  <dc:title/>
</cp:coreProperties>
</file>