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1.png" ContentType="image/png"/>
  <Override PartName="/ppt/media/image51.jpeg" ContentType="image/jpeg"/>
  <Override PartName="/ppt/media/image9.png" ContentType="image/png"/>
  <Override PartName="/ppt/media/image75.png" ContentType="image/png"/>
  <Override PartName="/ppt/media/image38.png" ContentType="image/png"/>
  <Override PartName="/ppt/media/image2.jpeg" ContentType="image/jpeg"/>
  <Override PartName="/ppt/media/image143.jpeg" ContentType="image/jpeg"/>
  <Override PartName="/ppt/media/image8.png" ContentType="image/png"/>
  <Override PartName="/ppt/media/image3.png" ContentType="image/png"/>
  <Override PartName="/ppt/media/image59.png" ContentType="image/png"/>
  <Override PartName="/ppt/media/image70.png" ContentType="image/png"/>
  <Override PartName="/ppt/media/image4.png" ContentType="image/png"/>
  <Override PartName="/ppt/media/image15.wmf" ContentType="image/x-wmf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34.jpeg" ContentType="image/jpeg"/>
  <Override PartName="/ppt/media/image73.png" ContentType="image/png"/>
  <Override PartName="/ppt/media/image7.png" ContentType="image/png"/>
  <Override PartName="/ppt/media/image10.png" ContentType="image/png"/>
  <Override PartName="/ppt/media/image11.png" ContentType="image/png"/>
  <Override PartName="/ppt/media/image146.jpeg" ContentType="image/jpeg"/>
  <Override PartName="/ppt/media/image57.jpeg" ContentType="image/jpeg"/>
  <Override PartName="/ppt/media/image101.jpeg" ContentType="image/jpeg"/>
  <Override PartName="/ppt/media/image12.jpeg" ContentType="image/jpeg"/>
  <Override PartName="/ppt/media/hdphoto1.wdp" ContentType="image/vnd.ms-photo"/>
  <Override PartName="/ppt/media/image25.png" ContentType="image/png"/>
  <Override PartName="/ppt/media/image13.png" ContentType="image/png"/>
  <Override PartName="/ppt/media/image14.png" ContentType="image/png"/>
  <Override PartName="/ppt/media/image105.jpeg" ContentType="image/jpeg"/>
  <Override PartName="/ppt/media/image16.jpeg" ContentType="image/jpeg"/>
  <Override PartName="/ppt/media/image17.png" ContentType="image/png"/>
  <Override PartName="/ppt/media/image18.png" ContentType="image/png"/>
  <Override PartName="/ppt/media/image52.jpeg" ContentType="image/jpeg"/>
  <Override PartName="/ppt/media/image19.png" ContentType="image/png"/>
  <Override PartName="/ppt/media/image20.png" ContentType="image/png"/>
  <Override PartName="/ppt/media/image139.png" ContentType="image/png"/>
  <Override PartName="/ppt/media/image40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47.jpeg" ContentType="image/jpeg"/>
  <Override PartName="/ppt/media/image24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111.png" ContentType="image/png"/>
  <Override PartName="/ppt/media/image39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9.jpeg" ContentType="image/jpeg"/>
  <Override PartName="/ppt/media/image44.png" ContentType="image/png"/>
  <Override PartName="/ppt/media/image45.png" ContentType="image/png"/>
  <Override PartName="/ppt/media/image46.png" ContentType="image/png"/>
  <Override PartName="/ppt/media/image55.jpeg" ContentType="image/jpeg"/>
  <Override PartName="/ppt/media/image48.png" ContentType="image/png"/>
  <Override PartName="/ppt/media/image120.png" ContentType="image/png"/>
  <Override PartName="/ppt/media/image50.jpeg" ContentType="image/jpeg"/>
  <Override PartName="/ppt/media/image53.png" ContentType="image/png"/>
  <Override PartName="/ppt/media/image54.png" ContentType="image/png"/>
  <Override PartName="/ppt/media/image56.png" ContentType="image/png"/>
  <Override PartName="/ppt/media/image58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100.jpeg" ContentType="image/jpeg"/>
  <Override PartName="/ppt/media/image67.jpeg" ContentType="image/jpeg"/>
  <Override PartName="/ppt/media/image118.png" ContentType="image/png"/>
  <Override PartName="/ppt/media/image68.png" ContentType="image/png"/>
  <Override PartName="/ppt/media/image140.png" ContentType="image/png"/>
  <Override PartName="/ppt/media/image69.jpeg" ContentType="image/jpeg"/>
  <Override PartName="/ppt/media/image138.png" ContentType="image/png"/>
  <Override PartName="/ppt/media/image158.jpeg" ContentType="image/jpeg"/>
  <Override PartName="/ppt/media/image74.jpeg" ContentType="image/jpeg"/>
  <Override PartName="/ppt/media/image76.jpeg" ContentType="image/jpeg"/>
  <Override PartName="/ppt/media/image77.jpeg" ContentType="image/jpeg"/>
  <Override PartName="/ppt/media/image166.jpeg" ContentType="image/jpeg"/>
  <Override PartName="/ppt/media/image78.png" ContentType="image/png"/>
  <Override PartName="/ppt/media/image150.png" ContentType="image/png"/>
  <Override PartName="/ppt/media/image79.jpeg" ContentType="image/jpeg"/>
  <Override PartName="/ppt/media/hdphoto2.wdp" ContentType="image/vnd.ms-photo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jpeg" ContentType="image/jpeg"/>
  <Override PartName="/ppt/media/image87.jpeg" ContentType="image/jpeg"/>
  <Override PartName="/ppt/media/image89.png" ContentType="image/png"/>
  <Override PartName="/ppt/media/image88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jpeg" ContentType="image/jpeg"/>
  <Override PartName="/ppt/media/image95.png" ContentType="image/png"/>
  <Override PartName="/ppt/media/image96.png" ContentType="image/png"/>
  <Override PartName="/ppt/media/image103.jpeg" ContentType="image/jpeg"/>
  <Override PartName="/ppt/media/image97.png" ContentType="image/png"/>
  <Override PartName="/ppt/media/image98.png" ContentType="image/png"/>
  <Override PartName="/ppt/media/image99.jpeg" ContentType="image/jpeg"/>
  <Override PartName="/ppt/media/image102.jpeg" ContentType="image/jpeg"/>
  <Override PartName="/ppt/media/image104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hdphoto3.wdp" ContentType="image/vnd.ms-photo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jpeg" ContentType="image/jpeg"/>
  <Override PartName="/ppt/media/image117.png" ContentType="image/png"/>
  <Override PartName="/ppt/media/image119.png" ContentType="image/png"/>
  <Override PartName="/ppt/media/image121.png" ContentType="image/png"/>
  <Override PartName="/ppt/media/image122.png" ContentType="image/png"/>
  <Override PartName="/ppt/media/image123.png" ContentType="image/png"/>
  <Override PartName="/ppt/media/image124.png" ContentType="image/png"/>
  <Override PartName="/ppt/media/image125.png" ContentType="image/png"/>
  <Override PartName="/ppt/media/image126.png" ContentType="image/png"/>
  <Override PartName="/ppt/media/image127.png" ContentType="image/png"/>
  <Override PartName="/ppt/media/image128.png" ContentType="image/png"/>
  <Override PartName="/ppt/media/image157.jpeg" ContentType="image/jpeg"/>
  <Override PartName="/ppt/media/image129.png" ContentType="image/png"/>
  <Override PartName="/ppt/media/image130.jpeg" ContentType="image/jpeg"/>
  <Override PartName="/ppt/media/image131.jpeg" ContentType="image/jpeg"/>
  <Override PartName="/ppt/media/image159.png" ContentType="image/png"/>
  <Override PartName="/ppt/media/image132.jpeg" ContentType="image/jpeg"/>
  <Override PartName="/ppt/media/image133.jpeg" ContentType="image/jpeg"/>
  <Override PartName="/ppt/media/image134.jpeg" ContentType="image/jpeg"/>
  <Override PartName="/ppt/media/hdphoto4.wdp" ContentType="image/vnd.ms-photo"/>
  <Override PartName="/ppt/media/image135.png" ContentType="image/png"/>
  <Override PartName="/ppt/media/image136.png" ContentType="image/png"/>
  <Override PartName="/ppt/media/image137.png" ContentType="image/png"/>
  <Override PartName="/ppt/media/image141.png" ContentType="image/png"/>
  <Override PartName="/ppt/media/image142.png" ContentType="image/png"/>
  <Override PartName="/ppt/media/image144.png" ContentType="image/png"/>
  <Override PartName="/ppt/media/image145.jpeg" ContentType="image/jpeg"/>
  <Override PartName="/ppt/media/image147.png" ContentType="image/png"/>
  <Override PartName="/ppt/media/image148.jpeg" ContentType="image/jpeg"/>
  <Override PartName="/ppt/media/image149.jpeg" ContentType="image/jpeg"/>
  <Override PartName="/ppt/media/image151.jpeg" ContentType="image/jpeg"/>
  <Override PartName="/ppt/media/image152.jpeg" ContentType="image/jpeg"/>
  <Override PartName="/ppt/media/image153.png" ContentType="image/png"/>
  <Override PartName="/ppt/media/image154.jpeg" ContentType="image/jpeg"/>
  <Override PartName="/ppt/media/image155.jpeg" ContentType="image/jpeg"/>
  <Override PartName="/ppt/media/image156.png" ContentType="image/png"/>
  <Override PartName="/ppt/media/image160.jpeg" ContentType="image/jpeg"/>
  <Override PartName="/ppt/media/image161.jpeg" ContentType="image/jpeg"/>
  <Override PartName="/ppt/media/image162.png" ContentType="image/png"/>
  <Override PartName="/ppt/media/image163.png" ContentType="image/png"/>
  <Override PartName="/ppt/media/image164.jpeg" ContentType="image/jpeg"/>
  <Override PartName="/ppt/media/image165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74595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83199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65991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body"/>
          </p:nvPr>
        </p:nvSpPr>
        <p:spPr>
          <a:xfrm>
            <a:off x="74595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 type="body"/>
          </p:nvPr>
        </p:nvSpPr>
        <p:spPr>
          <a:xfrm>
            <a:off x="83199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362880" y="81000"/>
            <a:ext cx="6149160" cy="397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74595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83199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5991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74595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body"/>
          </p:nvPr>
        </p:nvSpPr>
        <p:spPr>
          <a:xfrm>
            <a:off x="83199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ubTitle"/>
          </p:nvPr>
        </p:nvSpPr>
        <p:spPr>
          <a:xfrm>
            <a:off x="362880" y="81000"/>
            <a:ext cx="6149160" cy="397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74595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83199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body"/>
          </p:nvPr>
        </p:nvSpPr>
        <p:spPr>
          <a:xfrm>
            <a:off x="65991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6"/>
          <p:cNvSpPr>
            <a:spLocks noGrp="1"/>
          </p:cNvSpPr>
          <p:nvPr>
            <p:ph type="body"/>
          </p:nvPr>
        </p:nvSpPr>
        <p:spPr>
          <a:xfrm>
            <a:off x="74595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7"/>
          <p:cNvSpPr>
            <a:spLocks noGrp="1"/>
          </p:cNvSpPr>
          <p:nvPr>
            <p:ph type="body"/>
          </p:nvPr>
        </p:nvSpPr>
        <p:spPr>
          <a:xfrm>
            <a:off x="83199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subTitle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subTitle"/>
          </p:nvPr>
        </p:nvSpPr>
        <p:spPr>
          <a:xfrm>
            <a:off x="362880" y="81000"/>
            <a:ext cx="6149160" cy="397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74595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83199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65991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6"/>
          <p:cNvSpPr>
            <a:spLocks noGrp="1"/>
          </p:cNvSpPr>
          <p:nvPr>
            <p:ph type="body"/>
          </p:nvPr>
        </p:nvSpPr>
        <p:spPr>
          <a:xfrm>
            <a:off x="74595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7"/>
          <p:cNvSpPr>
            <a:spLocks noGrp="1"/>
          </p:cNvSpPr>
          <p:nvPr>
            <p:ph type="body"/>
          </p:nvPr>
        </p:nvSpPr>
        <p:spPr>
          <a:xfrm>
            <a:off x="83199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362880" y="81000"/>
            <a:ext cx="6149160" cy="397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362880" y="81000"/>
            <a:ext cx="6149160" cy="397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74595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83199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65991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6"/>
          <p:cNvSpPr>
            <a:spLocks noGrp="1"/>
          </p:cNvSpPr>
          <p:nvPr>
            <p:ph type="body"/>
          </p:nvPr>
        </p:nvSpPr>
        <p:spPr>
          <a:xfrm>
            <a:off x="74595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 type="body"/>
          </p:nvPr>
        </p:nvSpPr>
        <p:spPr>
          <a:xfrm>
            <a:off x="83199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subTitle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ubTitle"/>
          </p:nvPr>
        </p:nvSpPr>
        <p:spPr>
          <a:xfrm>
            <a:off x="362880" y="81000"/>
            <a:ext cx="6149160" cy="397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74595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8319960" y="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5"/>
          <p:cNvSpPr>
            <a:spLocks noGrp="1"/>
          </p:cNvSpPr>
          <p:nvPr>
            <p:ph type="body"/>
          </p:nvPr>
        </p:nvSpPr>
        <p:spPr>
          <a:xfrm>
            <a:off x="65991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6"/>
          <p:cNvSpPr>
            <a:spLocks noGrp="1"/>
          </p:cNvSpPr>
          <p:nvPr>
            <p:ph type="body"/>
          </p:nvPr>
        </p:nvSpPr>
        <p:spPr>
          <a:xfrm>
            <a:off x="74595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7"/>
          <p:cNvSpPr>
            <a:spLocks noGrp="1"/>
          </p:cNvSpPr>
          <p:nvPr>
            <p:ph type="body"/>
          </p:nvPr>
        </p:nvSpPr>
        <p:spPr>
          <a:xfrm>
            <a:off x="8319960" y="2686320"/>
            <a:ext cx="81900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5143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7903440" y="268632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59916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7903440" y="0"/>
            <a:ext cx="124164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599160" y="2686320"/>
            <a:ext cx="2544480" cy="2453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426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" name="Picture 2" descr="C:\Users\Laura\Desktop\insa\charte graphique + font + photos\OUTILS COM\LOGO\Logo GroupeINSA GrisRouge\GrINSA GrisRouge rvb.png"/>
          <p:cNvPicPr/>
          <p:nvPr/>
        </p:nvPicPr>
        <p:blipFill>
          <a:blip r:embed="rId2"/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pic>
        <p:nvPicPr>
          <p:cNvPr id="3" name="Image 3" descr=""/>
          <p:cNvPicPr/>
          <p:nvPr/>
        </p:nvPicPr>
        <p:blipFill>
          <a:blip r:embed="rId3"/>
          <a:stretch/>
        </p:blipFill>
        <p:spPr>
          <a:xfrm>
            <a:off x="0" y="0"/>
            <a:ext cx="3257640" cy="5143320"/>
          </a:xfrm>
          <a:prstGeom prst="rect">
            <a:avLst/>
          </a:prstGeom>
          <a:ln>
            <a:noFill/>
          </a:ln>
        </p:spPr>
      </p:pic>
      <p:sp>
        <p:nvSpPr>
          <p:cNvPr id="4" name="CustomShape 3"/>
          <p:cNvSpPr/>
          <p:nvPr/>
        </p:nvSpPr>
        <p:spPr>
          <a:xfrm>
            <a:off x="3073320" y="0"/>
            <a:ext cx="6070320" cy="51433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" name="CustomShape 4"/>
          <p:cNvSpPr/>
          <p:nvPr/>
        </p:nvSpPr>
        <p:spPr>
          <a:xfrm flipH="1" flipV="1">
            <a:off x="2068200" y="-360"/>
            <a:ext cx="1256760" cy="5143320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CustomShape 5"/>
          <p:cNvSpPr/>
          <p:nvPr/>
        </p:nvSpPr>
        <p:spPr>
          <a:xfrm>
            <a:off x="0" y="0"/>
            <a:ext cx="1256760" cy="514332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6"/>
          <p:cNvSpPr/>
          <p:nvPr/>
        </p:nvSpPr>
        <p:spPr>
          <a:xfrm>
            <a:off x="0" y="4107960"/>
            <a:ext cx="9143640" cy="5281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" name="CustomShape 7"/>
          <p:cNvSpPr/>
          <p:nvPr/>
        </p:nvSpPr>
        <p:spPr>
          <a:xfrm>
            <a:off x="99360" y="4241520"/>
            <a:ext cx="5043600" cy="22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0" lang="tr-TR" sz="900" spc="-1" strike="noStrike">
                <a:solidFill>
                  <a:srgbClr val="ffffff"/>
                </a:solidFill>
                <a:latin typeface="Arial"/>
              </a:rPr>
              <a:t>CENTRE VAL DE LOIRE  |  LYON  |  RENNES  |  ROUEN  |  STRASBOURG  |  TOULOUSE </a:t>
            </a:r>
            <a:endParaRPr b="0" lang="tr-TR" sz="900" spc="-1" strike="noStrike">
              <a:latin typeface="Arial"/>
            </a:endParaRPr>
          </a:p>
        </p:txBody>
      </p:sp>
      <p:sp>
        <p:nvSpPr>
          <p:cNvPr id="9" name="CustomShape 8"/>
          <p:cNvSpPr/>
          <p:nvPr/>
        </p:nvSpPr>
        <p:spPr>
          <a:xfrm>
            <a:off x="0" y="4636440"/>
            <a:ext cx="9143640" cy="519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0" name="Picture 2" descr="E:\Users\Laura\Documents\auto-entrepreneur\Net Helium\insa\crea\2014_MENESRlogo_horizontalN-G.png"/>
          <p:cNvPicPr/>
          <p:nvPr/>
        </p:nvPicPr>
        <p:blipFill>
          <a:blip r:embed="rId4"/>
          <a:stretch/>
        </p:blipFill>
        <p:spPr>
          <a:xfrm>
            <a:off x="178920" y="4731120"/>
            <a:ext cx="1723320" cy="320760"/>
          </a:xfrm>
          <a:prstGeom prst="rect">
            <a:avLst/>
          </a:prstGeom>
          <a:ln>
            <a:noFill/>
          </a:ln>
        </p:spPr>
      </p:pic>
      <p:sp>
        <p:nvSpPr>
          <p:cNvPr id="11" name="CustomShape 9"/>
          <p:cNvSpPr/>
          <p:nvPr/>
        </p:nvSpPr>
        <p:spPr>
          <a:xfrm>
            <a:off x="7413480" y="4241520"/>
            <a:ext cx="1647000" cy="22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r">
              <a:lnSpc>
                <a:spcPct val="100000"/>
              </a:lnSpc>
            </a:pPr>
            <a:r>
              <a:rPr b="0" i="1" lang="tr-TR" sz="900" spc="-1" strike="noStrike">
                <a:solidFill>
                  <a:srgbClr val="ffffff"/>
                </a:solidFill>
                <a:latin typeface="Arial"/>
              </a:rPr>
              <a:t>EURO-MÉDITERRANÉE</a:t>
            </a:r>
            <a:endParaRPr b="0" lang="tr-TR" sz="900" spc="-1" strike="noStrike">
              <a:latin typeface="Arial"/>
            </a:endParaRPr>
          </a:p>
        </p:txBody>
      </p:sp>
      <p:pic>
        <p:nvPicPr>
          <p:cNvPr id="12" name="Image 16" descr="Logo GrINSA Blanc rvb.png"/>
          <p:cNvPicPr/>
          <p:nvPr/>
        </p:nvPicPr>
        <p:blipFill>
          <a:blip r:embed="rId5"/>
          <a:stretch/>
        </p:blipFill>
        <p:spPr>
          <a:xfrm>
            <a:off x="3996720" y="340200"/>
            <a:ext cx="3599280" cy="3346200"/>
          </a:xfrm>
          <a:prstGeom prst="rect">
            <a:avLst/>
          </a:prstGeom>
          <a:ln>
            <a:noFill/>
          </a:ln>
        </p:spPr>
      </p:pic>
      <p:sp>
        <p:nvSpPr>
          <p:cNvPr id="13" name="PlaceHolder 1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Ana başlık metnini düzenlemek için tıklayın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1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Anahat metninin biçimini düzenlemek için tıklayın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İkinci Anahat Düzeyi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4f4d50"/>
                </a:solidFill>
                <a:latin typeface="Arial"/>
              </a:rPr>
              <a:t>Üçüncü Anahat Düzeyi</a:t>
            </a:r>
            <a:endParaRPr b="0" lang="fr-FR" sz="1400" spc="-1" strike="noStrike">
              <a:solidFill>
                <a:srgbClr val="4f4d5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4f4d50"/>
                </a:solidFill>
                <a:latin typeface="Arial"/>
              </a:rPr>
              <a:t>Dördüncü Anahat Düzeyi</a:t>
            </a:r>
            <a:endParaRPr b="0" lang="fr-FR" sz="1400" spc="-1" strike="noStrike">
              <a:solidFill>
                <a:srgbClr val="4f4d5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Beşinci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Altıncı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Yedinci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2" name="CustomShape 2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3" name="Picture 2" descr="C:\Users\Laura\Desktop\insa\charte graphique + font + photos\OUTILS COM\LOGO\Logo GroupeINSA GrisRouge\GrINSA GrisRouge rvb.png"/>
          <p:cNvPicPr/>
          <p:nvPr/>
        </p:nvPicPr>
        <p:blipFill>
          <a:blip r:embed="rId2"/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54" name="PlaceHolder 3"/>
          <p:cNvSpPr>
            <a:spLocks noGrp="1"/>
          </p:cNvSpPr>
          <p:nvPr>
            <p:ph type="title"/>
          </p:nvPr>
        </p:nvSpPr>
        <p:spPr>
          <a:xfrm>
            <a:off x="362880" y="81000"/>
            <a:ext cx="7876080" cy="856800"/>
          </a:xfrm>
          <a:prstGeom prst="rect">
            <a:avLst/>
          </a:prstGeom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Cliquez et modifiez le titre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581760" y="1073160"/>
            <a:ext cx="8409240" cy="3521160"/>
          </a:xfrm>
          <a:prstGeom prst="rect">
            <a:avLst/>
          </a:prstGeom>
        </p:spPr>
        <p:txBody>
          <a:bodyPr>
            <a:normAutofit/>
          </a:bodyPr>
          <a:p>
            <a:pPr marL="271440" indent="-271080">
              <a:lnSpc>
                <a:spcPct val="90000"/>
              </a:lnSpc>
              <a:spcBef>
                <a:spcPts val="360"/>
              </a:spcBef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Modifiez les styles du texte du masque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90000"/>
              </a:lnSpc>
              <a:spcBef>
                <a:spcPts val="320"/>
              </a:spcBef>
              <a:buSzPct val="100051"/>
              <a:buBlip>
                <a:blip r:embed="rId3"/>
              </a:buBlip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Deuxième niveau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pPr lvl="2" marL="1143000" indent="-228240">
              <a:lnSpc>
                <a:spcPct val="90000"/>
              </a:lnSpc>
              <a:spcBef>
                <a:spcPts val="281"/>
              </a:spcBef>
              <a:buClr>
                <a:srgbClr val="4f4d50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4f4d50"/>
                </a:solidFill>
                <a:latin typeface="Arial"/>
              </a:rPr>
              <a:t>Troisième niveau</a:t>
            </a:r>
            <a:endParaRPr b="0" lang="fr-FR" sz="1400" spc="-1" strike="noStrike">
              <a:solidFill>
                <a:srgbClr val="4f4d50"/>
              </a:solidFill>
              <a:latin typeface="Arial"/>
            </a:endParaRPr>
          </a:p>
          <a:p>
            <a:pPr lvl="3" marL="1600200" indent="-228240">
              <a:lnSpc>
                <a:spcPct val="90000"/>
              </a:lnSpc>
              <a:spcBef>
                <a:spcPts val="241"/>
              </a:spcBef>
              <a:buClr>
                <a:srgbClr val="4f4d50"/>
              </a:buClr>
              <a:buFont typeface="Arial"/>
              <a:buChar char="–"/>
            </a:pPr>
            <a:r>
              <a:rPr b="0" lang="fr-FR" sz="1200" spc="-1" strike="noStrike">
                <a:solidFill>
                  <a:srgbClr val="4f4d50"/>
                </a:solidFill>
                <a:latin typeface="Arial"/>
              </a:rPr>
              <a:t>Quatrième niveau</a:t>
            </a:r>
            <a:endParaRPr b="0" lang="fr-FR" sz="1200" spc="-1" strike="noStrike">
              <a:solidFill>
                <a:srgbClr val="4f4d50"/>
              </a:solidFill>
              <a:latin typeface="Arial"/>
            </a:endParaRPr>
          </a:p>
          <a:p>
            <a:pPr lvl="4" marL="2057400" indent="-228240">
              <a:lnSpc>
                <a:spcPct val="90000"/>
              </a:lnSpc>
              <a:spcBef>
                <a:spcPts val="241"/>
              </a:spcBef>
              <a:buClr>
                <a:srgbClr val="4f4d50"/>
              </a:buClr>
              <a:buFont typeface="Arial"/>
              <a:buChar char="»"/>
            </a:pPr>
            <a:r>
              <a:rPr b="0" lang="fr-FR" sz="1200" spc="-1" strike="noStrike">
                <a:solidFill>
                  <a:srgbClr val="4f4d50"/>
                </a:solidFill>
                <a:latin typeface="Arial"/>
              </a:rPr>
              <a:t>Cinquième niveau</a:t>
            </a:r>
            <a:endParaRPr b="0" lang="fr-FR" sz="1200" spc="-1" strike="noStrike">
              <a:solidFill>
                <a:srgbClr val="4f4d5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3" name="CustomShape 2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94" name="Picture 2" descr="C:\Users\Laura\Desktop\insa\charte graphique + font + photos\OUTILS COM\LOGO\Logo GroupeINSA GrisRouge\GrINSA GrisRouge rvb.png"/>
          <p:cNvPicPr/>
          <p:nvPr/>
        </p:nvPicPr>
        <p:blipFill>
          <a:blip r:embed="rId2"/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8070840" y="0"/>
            <a:ext cx="1072800" cy="100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599160" y="0"/>
            <a:ext cx="2544480" cy="51433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Anahat metninin biçimini düzenlemek için tıklayın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4f4d50"/>
                </a:solidFill>
                <a:latin typeface="Arial"/>
              </a:rPr>
              <a:t>İkinci Anahat Düzeyi</a:t>
            </a:r>
            <a:endParaRPr b="0" lang="fr-FR" sz="1800" spc="-1" strike="noStrike">
              <a:solidFill>
                <a:srgbClr val="4f4d5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f4d50"/>
                </a:solidFill>
                <a:latin typeface="Arial"/>
              </a:rPr>
              <a:t>Üçüncü Anahat Düzeyi</a:t>
            </a:r>
            <a:endParaRPr b="0" lang="fr-FR" sz="1800" spc="-1" strike="noStrike">
              <a:solidFill>
                <a:srgbClr val="4f4d5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4f4d50"/>
                </a:solidFill>
                <a:latin typeface="Arial"/>
              </a:rPr>
              <a:t>Dördüncü Anahat Düzeyi</a:t>
            </a:r>
            <a:endParaRPr b="0" lang="fr-FR" sz="1800" spc="-1" strike="noStrike">
              <a:solidFill>
                <a:srgbClr val="4f4d5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f4d50"/>
                </a:solidFill>
                <a:latin typeface="Arial"/>
              </a:rPr>
              <a:t>Beşinci Anahat Düzeyi</a:t>
            </a:r>
            <a:endParaRPr b="0" lang="fr-FR" sz="1800" spc="-1" strike="noStrike">
              <a:solidFill>
                <a:srgbClr val="4f4d5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f4d50"/>
                </a:solidFill>
                <a:latin typeface="Arial"/>
              </a:rPr>
              <a:t>Altıncı Anahat Düzeyi</a:t>
            </a:r>
            <a:endParaRPr b="0" lang="fr-FR" sz="1800" spc="-1" strike="noStrike">
              <a:solidFill>
                <a:srgbClr val="4f4d5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f4d50"/>
                </a:solidFill>
                <a:latin typeface="Arial"/>
              </a:rPr>
              <a:t>Yedinci Anahat Düzeyi</a:t>
            </a:r>
            <a:endParaRPr b="0" lang="fr-FR" sz="1800" spc="-1" strike="noStrike">
              <a:solidFill>
                <a:srgbClr val="4f4d50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581760" y="1073160"/>
            <a:ext cx="5929920" cy="3521160"/>
          </a:xfrm>
          <a:prstGeom prst="rect">
            <a:avLst/>
          </a:prstGeom>
        </p:spPr>
        <p:txBody>
          <a:bodyPr>
            <a:normAutofit/>
          </a:bodyPr>
          <a:p>
            <a:pPr marL="271440" indent="-271080">
              <a:lnSpc>
                <a:spcPct val="90000"/>
              </a:lnSpc>
              <a:spcBef>
                <a:spcPts val="360"/>
              </a:spcBef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Modifiez les styles du texte du masque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90000"/>
              </a:lnSpc>
              <a:spcBef>
                <a:spcPts val="320"/>
              </a:spcBef>
              <a:buSzPct val="100051"/>
              <a:buBlip>
                <a:blip r:embed="rId3"/>
              </a:buBlip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Deuxième niveau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pPr lvl="2" marL="1143000" indent="-228240">
              <a:lnSpc>
                <a:spcPct val="90000"/>
              </a:lnSpc>
              <a:spcBef>
                <a:spcPts val="281"/>
              </a:spcBef>
              <a:buClr>
                <a:srgbClr val="4f4d50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4f4d50"/>
                </a:solidFill>
                <a:latin typeface="Arial"/>
              </a:rPr>
              <a:t>Troisième niveau</a:t>
            </a:r>
            <a:endParaRPr b="0" lang="fr-FR" sz="1400" spc="-1" strike="noStrike">
              <a:solidFill>
                <a:srgbClr val="4f4d50"/>
              </a:solidFill>
              <a:latin typeface="Arial"/>
            </a:endParaRPr>
          </a:p>
          <a:p>
            <a:pPr lvl="3" marL="1600200" indent="-228240">
              <a:lnSpc>
                <a:spcPct val="90000"/>
              </a:lnSpc>
              <a:spcBef>
                <a:spcPts val="241"/>
              </a:spcBef>
              <a:buClr>
                <a:srgbClr val="4f4d50"/>
              </a:buClr>
              <a:buFont typeface="Arial"/>
              <a:buChar char="–"/>
            </a:pPr>
            <a:r>
              <a:rPr b="0" lang="fr-FR" sz="1200" spc="-1" strike="noStrike">
                <a:solidFill>
                  <a:srgbClr val="4f4d50"/>
                </a:solidFill>
                <a:latin typeface="Arial"/>
              </a:rPr>
              <a:t>Quatrième niveau</a:t>
            </a:r>
            <a:endParaRPr b="0" lang="fr-FR" sz="1200" spc="-1" strike="noStrike">
              <a:solidFill>
                <a:srgbClr val="4f4d50"/>
              </a:solidFill>
              <a:latin typeface="Arial"/>
            </a:endParaRPr>
          </a:p>
          <a:p>
            <a:pPr lvl="4" marL="2057400" indent="-228240">
              <a:lnSpc>
                <a:spcPct val="90000"/>
              </a:lnSpc>
              <a:spcBef>
                <a:spcPts val="241"/>
              </a:spcBef>
              <a:buClr>
                <a:srgbClr val="4f4d50"/>
              </a:buClr>
              <a:buFont typeface="Arial"/>
              <a:buChar char="»"/>
            </a:pPr>
            <a:r>
              <a:rPr b="0" lang="fr-FR" sz="1200" spc="-1" strike="noStrike">
                <a:solidFill>
                  <a:srgbClr val="4f4d50"/>
                </a:solidFill>
                <a:latin typeface="Arial"/>
              </a:rPr>
              <a:t>Cinquième niveau</a:t>
            </a:r>
            <a:endParaRPr b="0" lang="fr-FR" sz="1200" spc="-1" strike="noStrike">
              <a:solidFill>
                <a:srgbClr val="4f4d50"/>
              </a:solidFill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title"/>
          </p:nvPr>
        </p:nvSpPr>
        <p:spPr>
          <a:xfrm>
            <a:off x="362880" y="81000"/>
            <a:ext cx="6149160" cy="856800"/>
          </a:xfrm>
          <a:prstGeom prst="rect">
            <a:avLst/>
          </a:prstGeom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Cliquez et modifiez le titre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CustomShape 7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0" name="CustomShape 8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8" name="CustomShape 2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39" name="Picture 2" descr="C:\Users\Laura\Desktop\insa\charte graphique + font + photos\OUTILS COM\LOGO\Logo GroupeINSA GrisRouge\GrINSA GrisRouge rvb.png"/>
          <p:cNvPicPr/>
          <p:nvPr/>
        </p:nvPicPr>
        <p:blipFill>
          <a:blip r:embed="rId2"/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140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Ana başlık metnini düzenlemek için tıklayın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Anahat metninin biçimini düzenlemek için tıklayın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İkinci Anahat Düzeyi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4f4d50"/>
                </a:solidFill>
                <a:latin typeface="Arial"/>
              </a:rPr>
              <a:t>Üçüncü Anahat Düzeyi</a:t>
            </a:r>
            <a:endParaRPr b="0" lang="fr-FR" sz="1400" spc="-1" strike="noStrike">
              <a:solidFill>
                <a:srgbClr val="4f4d5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4f4d50"/>
                </a:solidFill>
                <a:latin typeface="Arial"/>
              </a:rPr>
              <a:t>Dördüncü Anahat Düzeyi</a:t>
            </a:r>
            <a:endParaRPr b="0" lang="fr-FR" sz="1400" spc="-1" strike="noStrike">
              <a:solidFill>
                <a:srgbClr val="4f4d5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Beşinci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Altıncı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Yedinci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79" name="CustomShape 2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80" name="Picture 2" descr="C:\Users\Laura\Desktop\insa\charte graphique + font + photos\OUTILS COM\LOGO\Logo GroupeINSA GrisRouge\GrINSA GrisRouge rvb.png"/>
          <p:cNvPicPr/>
          <p:nvPr/>
        </p:nvPicPr>
        <p:blipFill>
          <a:blip r:embed="rId2"/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181" name="PlaceHolder 3"/>
          <p:cNvSpPr>
            <a:spLocks noGrp="1"/>
          </p:cNvSpPr>
          <p:nvPr>
            <p:ph type="title"/>
          </p:nvPr>
        </p:nvSpPr>
        <p:spPr>
          <a:xfrm>
            <a:off x="362880" y="81000"/>
            <a:ext cx="7876080" cy="856800"/>
          </a:xfrm>
          <a:prstGeom prst="rect">
            <a:avLst/>
          </a:prstGeom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Cliquez et modifiez le titre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Anahat metninin biçimini düzenlemek için tıklayın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İkinci Anahat Düzeyi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4f4d50"/>
                </a:solidFill>
                <a:latin typeface="Arial"/>
              </a:rPr>
              <a:t>Üçüncü Anahat Düzeyi</a:t>
            </a:r>
            <a:endParaRPr b="0" lang="fr-FR" sz="1400" spc="-1" strike="noStrike">
              <a:solidFill>
                <a:srgbClr val="4f4d5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4f4d50"/>
                </a:solidFill>
                <a:latin typeface="Arial"/>
              </a:rPr>
              <a:t>Dördüncü Anahat Düzeyi</a:t>
            </a:r>
            <a:endParaRPr b="0" lang="fr-FR" sz="1400" spc="-1" strike="noStrike">
              <a:solidFill>
                <a:srgbClr val="4f4d5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Beşinci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Altıncı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Yedinci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426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0" name="CustomShape 2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21" name="Picture 2" descr="C:\Users\Laura\Desktop\insa\charte graphique + font + photos\OUTILS COM\LOGO\Logo GroupeINSA GrisRouge\GrINSA GrisRouge rvb.png"/>
          <p:cNvPicPr/>
          <p:nvPr/>
        </p:nvPicPr>
        <p:blipFill>
          <a:blip r:embed="rId2"/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222" name="CustomShape 3"/>
          <p:cNvSpPr/>
          <p:nvPr/>
        </p:nvSpPr>
        <p:spPr>
          <a:xfrm>
            <a:off x="0" y="0"/>
            <a:ext cx="9143640" cy="51433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3" name="CustomShape 4"/>
          <p:cNvSpPr/>
          <p:nvPr/>
        </p:nvSpPr>
        <p:spPr>
          <a:xfrm>
            <a:off x="0" y="0"/>
            <a:ext cx="3072960" cy="5143320"/>
          </a:xfrm>
          <a:prstGeom prst="parallelogram">
            <a:avLst>
              <a:gd name="adj" fmla="val 0"/>
            </a:avLst>
          </a:prstGeom>
          <a:blipFill rotWithShape="0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60151" t="0" r="0" b="0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5"/>
          <p:cNvSpPr/>
          <p:nvPr/>
        </p:nvSpPr>
        <p:spPr>
          <a:xfrm flipH="1" flipV="1">
            <a:off x="1815120" y="-360"/>
            <a:ext cx="1256760" cy="5143320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5" name="PlaceHolder 6"/>
          <p:cNvSpPr>
            <a:spLocks noGrp="1"/>
          </p:cNvSpPr>
          <p:nvPr>
            <p:ph type="title"/>
          </p:nvPr>
        </p:nvSpPr>
        <p:spPr>
          <a:xfrm>
            <a:off x="2975760" y="1605960"/>
            <a:ext cx="5811480" cy="110232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fr-FR" sz="3600" spc="-1" strike="noStrike" cap="all">
                <a:solidFill>
                  <a:srgbClr val="ffffff"/>
                </a:solidFill>
                <a:latin typeface="Arial"/>
              </a:rPr>
              <a:t>Cliquez et modifiez le titre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CustomShape 7"/>
          <p:cNvSpPr/>
          <p:nvPr/>
        </p:nvSpPr>
        <p:spPr>
          <a:xfrm>
            <a:off x="0" y="0"/>
            <a:ext cx="1256760" cy="514332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27" name="Picture 2" descr="C:\Users\Laura\Desktop\insa\charte graphique + font + photos\OUTILS COM\LOGO\Logo GroupeINSA GrisRouge\GrINSA GrisRouge rvb.png"/>
          <p:cNvPicPr/>
          <p:nvPr/>
        </p:nvPicPr>
        <p:blipFill>
          <a:blip r:embed="rId5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228" name="CustomShape 8"/>
          <p:cNvSpPr/>
          <p:nvPr/>
        </p:nvSpPr>
        <p:spPr>
          <a:xfrm>
            <a:off x="0" y="4107960"/>
            <a:ext cx="9143640" cy="5281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9" name="CustomShape 9"/>
          <p:cNvSpPr/>
          <p:nvPr/>
        </p:nvSpPr>
        <p:spPr>
          <a:xfrm>
            <a:off x="99360" y="4241520"/>
            <a:ext cx="5043600" cy="22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0" lang="tr-TR" sz="900" spc="-1" strike="noStrike">
                <a:solidFill>
                  <a:srgbClr val="ffffff"/>
                </a:solidFill>
                <a:latin typeface="Arial"/>
              </a:rPr>
              <a:t>CENTRE VAL DE LOIRE  |  LYON  |  RENNES  |  ROUEN  |  STRASBOURG  |  TOULOUSE </a:t>
            </a:r>
            <a:endParaRPr b="0" lang="tr-TR" sz="900" spc="-1" strike="noStrike">
              <a:latin typeface="Arial"/>
            </a:endParaRPr>
          </a:p>
        </p:txBody>
      </p:sp>
      <p:sp>
        <p:nvSpPr>
          <p:cNvPr id="230" name="CustomShape 10"/>
          <p:cNvSpPr/>
          <p:nvPr/>
        </p:nvSpPr>
        <p:spPr>
          <a:xfrm>
            <a:off x="0" y="4636440"/>
            <a:ext cx="9143640" cy="519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31" name="Picture 2" descr="E:\Users\Laura\Documents\auto-entrepreneur\Net Helium\insa\crea\2014_MENESRlogo_horizontalN-G.png"/>
          <p:cNvPicPr/>
          <p:nvPr/>
        </p:nvPicPr>
        <p:blipFill>
          <a:blip r:embed="rId6"/>
          <a:stretch/>
        </p:blipFill>
        <p:spPr>
          <a:xfrm>
            <a:off x="178920" y="4731120"/>
            <a:ext cx="1723320" cy="320760"/>
          </a:xfrm>
          <a:prstGeom prst="rect">
            <a:avLst/>
          </a:prstGeom>
          <a:ln>
            <a:noFill/>
          </a:ln>
        </p:spPr>
      </p:pic>
      <p:sp>
        <p:nvSpPr>
          <p:cNvPr id="232" name="CustomShape 11"/>
          <p:cNvSpPr/>
          <p:nvPr/>
        </p:nvSpPr>
        <p:spPr>
          <a:xfrm>
            <a:off x="7413480" y="4241520"/>
            <a:ext cx="1647000" cy="22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r">
              <a:lnSpc>
                <a:spcPct val="100000"/>
              </a:lnSpc>
            </a:pPr>
            <a:r>
              <a:rPr b="0" i="1" lang="tr-TR" sz="900" spc="-1" strike="noStrike">
                <a:solidFill>
                  <a:srgbClr val="ffffff"/>
                </a:solidFill>
                <a:latin typeface="Arial"/>
              </a:rPr>
              <a:t>EURO-MÉDITERRANÉE</a:t>
            </a:r>
            <a:endParaRPr b="0" lang="tr-TR" sz="900" spc="-1" strike="noStrike">
              <a:latin typeface="Arial"/>
            </a:endParaRPr>
          </a:p>
        </p:txBody>
      </p:sp>
      <p:sp>
        <p:nvSpPr>
          <p:cNvPr id="233" name="PlaceHolder 1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Anahat metninin biçimini düzenlemek için tıklayın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İkinci Anahat Düzeyi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4f4d50"/>
                </a:solidFill>
                <a:latin typeface="Arial"/>
              </a:rPr>
              <a:t>Üçüncü Anahat Düzeyi</a:t>
            </a:r>
            <a:endParaRPr b="0" lang="fr-FR" sz="1400" spc="-1" strike="noStrike">
              <a:solidFill>
                <a:srgbClr val="4f4d5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4f4d50"/>
                </a:solidFill>
                <a:latin typeface="Arial"/>
              </a:rPr>
              <a:t>Dördüncü Anahat Düzeyi</a:t>
            </a:r>
            <a:endParaRPr b="0" lang="fr-FR" sz="1400" spc="-1" strike="noStrike">
              <a:solidFill>
                <a:srgbClr val="4f4d5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Beşinci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Altıncı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f4d50"/>
                </a:solidFill>
                <a:latin typeface="Arial"/>
              </a:rPr>
              <a:t>Yedinci Anahat Düzeyi</a:t>
            </a:r>
            <a:endParaRPr b="0" lang="fr-FR" sz="2000" spc="-1" strike="noStrike">
              <a:solidFill>
                <a:srgbClr val="4f4d5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jpeg"/><Relationship Id="rId10" Type="http://schemas.openxmlformats.org/officeDocument/2006/relationships/image" Target="../media/image68.png"/><Relationship Id="rId11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jpeg"/><Relationship Id="rId7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jpeg"/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5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microsoft.com/office/2007/relationships/hdphoto" Target="../media/hdphoto2.wdp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jpeg"/><Relationship Id="rId10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7" Type="http://schemas.openxmlformats.org/officeDocument/2006/relationships/image" Target="../media/image105.jpeg"/><Relationship Id="rId8" Type="http://schemas.openxmlformats.org/officeDocument/2006/relationships/image" Target="../media/image106.jpeg"/><Relationship Id="rId9" Type="http://schemas.openxmlformats.org/officeDocument/2006/relationships/image" Target="../media/image107.jpeg"/><Relationship Id="rId10" Type="http://schemas.openxmlformats.org/officeDocument/2006/relationships/image" Target="../media/image108.jpeg"/><Relationship Id="rId11" Type="http://schemas.openxmlformats.org/officeDocument/2006/relationships/image" Target="../media/image109.jpeg"/><Relationship Id="rId1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microsoft.com/office/2007/relationships/hdphoto" Target="../media/hdphoto3.wdp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16.jpeg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jpeg"/><Relationship Id="rId9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31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32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33.jpeg"/><Relationship Id="rId2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34.jpeg"/><Relationship Id="rId2" Type="http://schemas.microsoft.com/office/2007/relationships/hdphoto" Target="../media/hdphoto4.wdp"/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9" Type="http://schemas.openxmlformats.org/officeDocument/2006/relationships/image" Target="../media/image141.png"/><Relationship Id="rId10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43.jpeg"/><Relationship Id="rId2" Type="http://schemas.openxmlformats.org/officeDocument/2006/relationships/image" Target="../media/image144.png"/><Relationship Id="rId3" Type="http://schemas.openxmlformats.org/officeDocument/2006/relationships/image" Target="../media/image145.jpeg"/><Relationship Id="rId4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46.jpeg"/><Relationship Id="rId2" Type="http://schemas.openxmlformats.org/officeDocument/2006/relationships/hyperlink" Target="mailto:scol@insa-lyon.fr" TargetMode="External"/><Relationship Id="rId3" Type="http://schemas.openxmlformats.org/officeDocument/2006/relationships/image" Target="../media/image147.png"/><Relationship Id="rId4" Type="http://schemas.openxmlformats.org/officeDocument/2006/relationships/image" Target="../media/image148.jpeg"/><Relationship Id="rId5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49.jpeg"/><Relationship Id="rId2" Type="http://schemas.openxmlformats.org/officeDocument/2006/relationships/hyperlink" Target="http://www.insa-rennes.fr/" TargetMode="External"/><Relationship Id="rId3" Type="http://schemas.openxmlformats.org/officeDocument/2006/relationships/hyperlink" Target="mailto:sylvie.robinet@insa-rennes.fr" TargetMode="External"/><Relationship Id="rId4" Type="http://schemas.openxmlformats.org/officeDocument/2006/relationships/image" Target="../media/image150.png"/><Relationship Id="rId5" Type="http://schemas.openxmlformats.org/officeDocument/2006/relationships/image" Target="../media/image151.jpeg"/><Relationship Id="rId6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52.jpeg"/><Relationship Id="rId2" Type="http://schemas.openxmlformats.org/officeDocument/2006/relationships/image" Target="../media/image153.png"/><Relationship Id="rId3" Type="http://schemas.openxmlformats.org/officeDocument/2006/relationships/image" Target="../media/image154.jpeg"/><Relationship Id="rId4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55.jpeg"/><Relationship Id="rId2" Type="http://schemas.openxmlformats.org/officeDocument/2006/relationships/image" Target="../media/image156.png"/><Relationship Id="rId3" Type="http://schemas.openxmlformats.org/officeDocument/2006/relationships/image" Target="../media/image157.jpeg"/><Relationship Id="rId4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58.jpeg"/><Relationship Id="rId2" Type="http://schemas.openxmlformats.org/officeDocument/2006/relationships/image" Target="../media/image159.png"/><Relationship Id="rId3" Type="http://schemas.openxmlformats.org/officeDocument/2006/relationships/image" Target="../media/image160.jpeg"/><Relationship Id="rId4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61.jpeg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jpeg"/><Relationship Id="rId5" Type="http://schemas.openxmlformats.org/officeDocument/2006/relationships/image" Target="../media/image165.png"/><Relationship Id="rId6" Type="http://schemas.openxmlformats.org/officeDocument/2006/relationships/image" Target="../media/image166.jpeg"/><Relationship Id="rId7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 6" descr=""/>
          <p:cNvPicPr/>
          <p:nvPr/>
        </p:nvPicPr>
        <p:blipFill>
          <a:blip r:embed="rId1"/>
          <a:stretch/>
        </p:blipFill>
        <p:spPr>
          <a:xfrm>
            <a:off x="8265960" y="4672080"/>
            <a:ext cx="623520" cy="419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Line 1"/>
          <p:cNvSpPr/>
          <p:nvPr/>
        </p:nvSpPr>
        <p:spPr>
          <a:xfrm>
            <a:off x="463320" y="863640"/>
            <a:ext cx="6135840" cy="0"/>
          </a:xfrm>
          <a:prstGeom prst="line">
            <a:avLst/>
          </a:prstGeom>
          <a:ln w="12600">
            <a:solidFill>
              <a:schemeClr val="tx2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340" name="Group 2"/>
          <p:cNvGrpSpPr/>
          <p:nvPr/>
        </p:nvGrpSpPr>
        <p:grpSpPr>
          <a:xfrm>
            <a:off x="0" y="4338360"/>
            <a:ext cx="9143640" cy="356040"/>
            <a:chOff x="0" y="4338360"/>
            <a:chExt cx="9143640" cy="356040"/>
          </a:xfrm>
        </p:grpSpPr>
        <p:sp>
          <p:nvSpPr>
            <p:cNvPr id="341" name="CustomShape 3"/>
            <p:cNvSpPr/>
            <p:nvPr/>
          </p:nvSpPr>
          <p:spPr>
            <a:xfrm>
              <a:off x="0" y="4338360"/>
              <a:ext cx="9143640" cy="3427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42" name="CustomShape 4"/>
            <p:cNvSpPr/>
            <p:nvPr/>
          </p:nvSpPr>
          <p:spPr>
            <a:xfrm>
              <a:off x="1215360" y="4387680"/>
              <a:ext cx="5391000" cy="306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>
                <a:lnSpc>
                  <a:spcPct val="90000"/>
                </a:lnSpc>
                <a:spcBef>
                  <a:spcPts val="320"/>
                </a:spcBef>
              </a:pPr>
              <a:r>
                <a:rPr b="0" lang="tr-TR" sz="1600" spc="-1" strike="noStrike">
                  <a:solidFill>
                    <a:srgbClr val="e42618"/>
                  </a:solidFill>
                  <a:latin typeface="Arial"/>
                </a:rPr>
                <a:t>… </a:t>
              </a:r>
              <a:r>
                <a:rPr b="0" lang="tr-TR" sz="1600" spc="-1" strike="noStrike">
                  <a:solidFill>
                    <a:srgbClr val="e42618"/>
                  </a:solidFill>
                  <a:latin typeface="Arial"/>
                </a:rPr>
                <a:t>sans oublier l’esprit créatif.</a:t>
              </a:r>
              <a:endParaRPr b="0" lang="tr-TR" sz="1600" spc="-1" strike="noStrike">
                <a:latin typeface="Arial"/>
              </a:endParaRPr>
            </a:p>
          </p:txBody>
        </p:sp>
      </p:grpSp>
      <p:pic>
        <p:nvPicPr>
          <p:cNvPr id="343" name="Espace réservé pour une image  4" descr=""/>
          <p:cNvPicPr/>
          <p:nvPr/>
        </p:nvPicPr>
        <p:blipFill>
          <a:blip r:embed="rId1"/>
          <a:srcRect l="33500" t="0" r="33500" b="0"/>
          <a:stretch/>
        </p:blipFill>
        <p:spPr>
          <a:xfrm>
            <a:off x="6599160" y="0"/>
            <a:ext cx="2544480" cy="5141520"/>
          </a:xfrm>
          <a:prstGeom prst="rect">
            <a:avLst/>
          </a:prstGeom>
          <a:ln>
            <a:noFill/>
          </a:ln>
        </p:spPr>
      </p:pic>
      <p:sp>
        <p:nvSpPr>
          <p:cNvPr id="344" name="TextShape 5"/>
          <p:cNvSpPr txBox="1"/>
          <p:nvPr/>
        </p:nvSpPr>
        <p:spPr>
          <a:xfrm>
            <a:off x="668880" y="1207800"/>
            <a:ext cx="5929920" cy="820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320"/>
              </a:spcBef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Un ingénieur doit savoir manager et animer une équipe</a:t>
            </a:r>
            <a:br/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mais 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TextShape 6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qui met en œuvre des connaissances très diverses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CustomShape 7"/>
          <p:cNvSpPr/>
          <p:nvPr/>
        </p:nvSpPr>
        <p:spPr>
          <a:xfrm>
            <a:off x="1215360" y="2038320"/>
            <a:ext cx="5929920" cy="21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</a:pPr>
            <a:r>
              <a:rPr b="0" lang="tr-TR" sz="1600" spc="-1" strike="noStrike">
                <a:solidFill>
                  <a:srgbClr val="000000"/>
                </a:solidFill>
                <a:latin typeface="Arial"/>
              </a:rPr>
              <a:t>C’est pourquoi il doit posséder des connaissances :</a:t>
            </a:r>
            <a:endParaRPr b="0" lang="tr-TR" sz="1600" spc="-1" strike="noStrike">
              <a:latin typeface="Arial"/>
            </a:endParaRPr>
          </a:p>
          <a:p>
            <a:pPr marL="271440" indent="-271080">
              <a:lnSpc>
                <a:spcPct val="90000"/>
              </a:lnSpc>
              <a:spcAft>
                <a:spcPts val="300"/>
              </a:spcAft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scientifiques</a:t>
            </a:r>
            <a:endParaRPr b="0" lang="tr-TR" sz="1400" spc="-1" strike="noStrike">
              <a:latin typeface="Arial"/>
            </a:endParaRPr>
          </a:p>
          <a:p>
            <a:pPr marL="271440" indent="-271080">
              <a:lnSpc>
                <a:spcPct val="90000"/>
              </a:lnSpc>
              <a:spcAft>
                <a:spcPts val="300"/>
              </a:spcAft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techniques</a:t>
            </a:r>
            <a:endParaRPr b="0" lang="tr-TR" sz="1400" spc="-1" strike="noStrike">
              <a:latin typeface="Arial"/>
            </a:endParaRPr>
          </a:p>
          <a:p>
            <a:pPr marL="271440" indent="-271080">
              <a:lnSpc>
                <a:spcPct val="90000"/>
              </a:lnSpc>
              <a:spcAft>
                <a:spcPts val="300"/>
              </a:spcAft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économiques</a:t>
            </a:r>
            <a:endParaRPr b="0" lang="tr-TR" sz="1400" spc="-1" strike="noStrike">
              <a:latin typeface="Arial"/>
            </a:endParaRPr>
          </a:p>
          <a:p>
            <a:pPr marL="271440" indent="-271080">
              <a:lnSpc>
                <a:spcPct val="90000"/>
              </a:lnSpc>
              <a:spcAft>
                <a:spcPts val="300"/>
              </a:spcAft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sociales</a:t>
            </a:r>
            <a:endParaRPr b="0" lang="tr-TR" sz="1400" spc="-1" strike="noStrike">
              <a:latin typeface="Arial"/>
            </a:endParaRPr>
          </a:p>
          <a:p>
            <a:pPr marL="271440" indent="-271080">
              <a:lnSpc>
                <a:spcPct val="90000"/>
              </a:lnSpc>
              <a:spcAft>
                <a:spcPts val="300"/>
              </a:spcAft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environnementales</a:t>
            </a:r>
            <a:endParaRPr b="0" lang="tr-TR" sz="1400" spc="-1" strike="noStrike">
              <a:latin typeface="Arial"/>
            </a:endParaRPr>
          </a:p>
          <a:p>
            <a:pPr marL="271440" indent="-271080">
              <a:lnSpc>
                <a:spcPct val="90000"/>
              </a:lnSpc>
              <a:spcAft>
                <a:spcPts val="300"/>
              </a:spcAft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humaines</a:t>
            </a:r>
            <a:endParaRPr b="0" lang="tr-TR" sz="1400" spc="-1" strike="noStrike">
              <a:latin typeface="Arial"/>
            </a:endParaRPr>
          </a:p>
          <a:p>
            <a:pPr marL="271440" indent="-271080">
              <a:lnSpc>
                <a:spcPct val="90000"/>
              </a:lnSpc>
              <a:spcAft>
                <a:spcPts val="300"/>
              </a:spcAft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en gestion de projets</a:t>
            </a:r>
            <a:endParaRPr b="0" lang="tr-TR" sz="1400" spc="-1" strike="noStrike">
              <a:latin typeface="Arial"/>
            </a:endParaRPr>
          </a:p>
        </p:txBody>
      </p:sp>
      <p:sp>
        <p:nvSpPr>
          <p:cNvPr id="347" name="CustomShape 8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48" name="CustomShape 9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49" name="Picture 2" descr="C:\Users\Laura\Desktop\insa\charte graphique + font + photos\OUTILS COM\LOGO\Logo GroupeINSA GrisRouge\GrINSA GrisRouge rvb.png"/>
          <p:cNvPicPr/>
          <p:nvPr/>
        </p:nvPicPr>
        <p:blipFill>
          <a:blip r:embed="rId2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6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9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9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96" dur="500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9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1211760" y="1344960"/>
            <a:ext cx="5387040" cy="120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66760" indent="-266400">
              <a:lnSpc>
                <a:spcPct val="90000"/>
              </a:lnSpc>
              <a:spcBef>
                <a:spcPts val="601"/>
              </a:spcBef>
              <a:buSzPct val="100000"/>
              <a:buBlip>
                <a:blip r:embed="rId1"/>
              </a:buBlip>
            </a:pPr>
            <a:r>
              <a:rPr b="1" lang="tr-TR" sz="1400" spc="-1" strike="noStrike">
                <a:solidFill>
                  <a:srgbClr val="000000"/>
                </a:solidFill>
                <a:latin typeface="Arial"/>
              </a:rPr>
              <a:t>16 500 élèves ingénieurs</a:t>
            </a:r>
            <a:r>
              <a:rPr b="0" lang="tr-TR" sz="1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en formation dont 3800 étudiants étrangers</a:t>
            </a:r>
            <a:endParaRPr b="0" lang="tr-TR" sz="1400" spc="-1" strike="noStrike">
              <a:latin typeface="Arial"/>
            </a:endParaRPr>
          </a:p>
          <a:p>
            <a:pPr marL="266760" indent="-266400">
              <a:lnSpc>
                <a:spcPct val="90000"/>
              </a:lnSpc>
              <a:spcBef>
                <a:spcPts val="601"/>
              </a:spcBef>
              <a:buSzPct val="100000"/>
              <a:buBlip>
                <a:blip r:embed="rId2"/>
              </a:buBlip>
            </a:pPr>
            <a:r>
              <a:rPr b="1" lang="tr-TR" sz="1400" spc="-1" strike="noStrike">
                <a:solidFill>
                  <a:srgbClr val="000000"/>
                </a:solidFill>
                <a:latin typeface="Arial"/>
              </a:rPr>
              <a:t>2 600 ingénieurs, 50 architectes et 30 paysagistes </a:t>
            </a: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diplômés chaque année</a:t>
            </a:r>
            <a:endParaRPr b="0" lang="tr-TR" sz="1400" spc="-1" strike="noStrike">
              <a:latin typeface="Arial"/>
            </a:endParaRPr>
          </a:p>
          <a:p>
            <a:pPr marL="266760" indent="-266400">
              <a:lnSpc>
                <a:spcPct val="90000"/>
              </a:lnSpc>
              <a:spcBef>
                <a:spcPts val="601"/>
              </a:spcBef>
              <a:buSzPct val="100000"/>
              <a:buBlip>
                <a:blip r:embed="rId3"/>
              </a:buBlip>
            </a:pPr>
            <a:r>
              <a:rPr b="1" lang="tr-TR" sz="1400" spc="-1" strike="noStrike">
                <a:solidFill>
                  <a:srgbClr val="000000"/>
                </a:solidFill>
                <a:latin typeface="Arial"/>
              </a:rPr>
              <a:t>1 200 </a:t>
            </a: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docteurs</a:t>
            </a:r>
            <a:endParaRPr b="0" lang="tr-TR" sz="1400" spc="-1" strike="noStrike">
              <a:latin typeface="Arial"/>
            </a:endParaRPr>
          </a:p>
        </p:txBody>
      </p:sp>
      <p:sp>
        <p:nvSpPr>
          <p:cNvPr id="351" name="CustomShape 2"/>
          <p:cNvSpPr/>
          <p:nvPr/>
        </p:nvSpPr>
        <p:spPr>
          <a:xfrm>
            <a:off x="1209600" y="645840"/>
            <a:ext cx="4543200" cy="50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tr-TR" sz="2700" spc="-1" strike="noStrike">
                <a:solidFill>
                  <a:srgbClr val="e42618"/>
                </a:solidFill>
                <a:latin typeface="Arial"/>
              </a:rPr>
              <a:t>EN CHIFFRES…</a:t>
            </a:r>
            <a:endParaRPr b="0" lang="tr-TR" sz="2700" spc="-1" strike="noStrike">
              <a:latin typeface="Arial"/>
            </a:endParaRPr>
          </a:p>
        </p:txBody>
      </p:sp>
      <p:sp>
        <p:nvSpPr>
          <p:cNvPr id="352" name="Line 3"/>
          <p:cNvSpPr/>
          <p:nvPr/>
        </p:nvSpPr>
        <p:spPr>
          <a:xfrm>
            <a:off x="1304640" y="1167480"/>
            <a:ext cx="5294520" cy="0"/>
          </a:xfrm>
          <a:prstGeom prst="line">
            <a:avLst/>
          </a:prstGeom>
          <a:ln w="12600">
            <a:solidFill>
              <a:schemeClr val="tx2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53" name="CustomShape 4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4" name="CustomShape 5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55" name="Picture 2" descr=""/>
          <p:cNvPicPr/>
          <p:nvPr/>
        </p:nvPicPr>
        <p:blipFill>
          <a:blip r:embed="rId4"/>
          <a:stretch/>
        </p:blipFill>
        <p:spPr>
          <a:xfrm>
            <a:off x="7995600" y="-113040"/>
            <a:ext cx="1265040" cy="1176120"/>
          </a:xfrm>
          <a:prstGeom prst="rect">
            <a:avLst/>
          </a:prstGeom>
          <a:ln>
            <a:noFill/>
          </a:ln>
        </p:spPr>
      </p:pic>
      <p:sp>
        <p:nvSpPr>
          <p:cNvPr id="356" name="CustomShape 6"/>
          <p:cNvSpPr/>
          <p:nvPr/>
        </p:nvSpPr>
        <p:spPr>
          <a:xfrm>
            <a:off x="1211760" y="2444040"/>
            <a:ext cx="5387040" cy="5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66760" indent="-266400">
              <a:lnSpc>
                <a:spcPct val="90000"/>
              </a:lnSpc>
              <a:spcBef>
                <a:spcPts val="601"/>
              </a:spcBef>
              <a:buSzPct val="100000"/>
              <a:buBlip>
                <a:blip r:embed="rId5"/>
              </a:buBlip>
            </a:pPr>
            <a:r>
              <a:rPr b="1" lang="tr-TR" sz="1400" spc="-1" strike="noStrike">
                <a:solidFill>
                  <a:srgbClr val="000000"/>
                </a:solidFill>
                <a:latin typeface="Arial"/>
              </a:rPr>
              <a:t>42 % d’étudiantes</a:t>
            </a:r>
            <a:endParaRPr b="0" lang="tr-TR" sz="1400" spc="-1" strike="noStrike">
              <a:latin typeface="Arial"/>
            </a:endParaRPr>
          </a:p>
          <a:p>
            <a:pPr marL="266760" indent="-266400">
              <a:lnSpc>
                <a:spcPct val="90000"/>
              </a:lnSpc>
              <a:spcBef>
                <a:spcPts val="601"/>
              </a:spcBef>
              <a:buSzPct val="100000"/>
              <a:buBlip>
                <a:blip r:embed="rId6"/>
              </a:buBlip>
            </a:pPr>
            <a:r>
              <a:rPr b="1" lang="tr-TR" sz="1400" spc="-1" strike="noStrike">
                <a:solidFill>
                  <a:srgbClr val="000000"/>
                </a:solidFill>
                <a:latin typeface="Arial"/>
              </a:rPr>
              <a:t>35 % de boursiers</a:t>
            </a:r>
            <a:endParaRPr b="0" lang="tr-TR" sz="1400" spc="-1" strike="noStrike">
              <a:latin typeface="Arial"/>
            </a:endParaRPr>
          </a:p>
        </p:txBody>
      </p:sp>
      <p:sp>
        <p:nvSpPr>
          <p:cNvPr id="357" name="CustomShape 7"/>
          <p:cNvSpPr/>
          <p:nvPr/>
        </p:nvSpPr>
        <p:spPr>
          <a:xfrm>
            <a:off x="1211760" y="3143880"/>
            <a:ext cx="5387040" cy="28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66760" indent="-266400">
              <a:lnSpc>
                <a:spcPct val="90000"/>
              </a:lnSpc>
              <a:spcBef>
                <a:spcPts val="601"/>
              </a:spcBef>
              <a:buSzPct val="100000"/>
              <a:buBlip>
                <a:blip r:embed="rId7"/>
              </a:buBlip>
            </a:pPr>
            <a:r>
              <a:rPr b="1" lang="tr-TR" sz="1400" spc="-1" strike="noStrike">
                <a:solidFill>
                  <a:srgbClr val="000000"/>
                </a:solidFill>
                <a:latin typeface="Arial"/>
              </a:rPr>
              <a:t>+90 000 ingénieurs</a:t>
            </a:r>
            <a:r>
              <a:rPr b="1" lang="tr-TR" sz="1400" spc="-1" strike="noStrike">
                <a:solidFill>
                  <a:srgbClr val="4f4d50"/>
                </a:solidFill>
                <a:latin typeface="Arial"/>
              </a:rPr>
              <a:t> </a:t>
            </a:r>
            <a:r>
              <a:rPr b="1" lang="tr-TR" sz="1400" spc="-1" strike="noStrike">
                <a:solidFill>
                  <a:srgbClr val="000000"/>
                </a:solidFill>
                <a:latin typeface="Arial"/>
              </a:rPr>
              <a:t>INSA</a:t>
            </a: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 dans le monde</a:t>
            </a:r>
            <a:endParaRPr b="0" lang="tr-TR" sz="1400" spc="-1" strike="noStrike">
              <a:latin typeface="Arial"/>
            </a:endParaRPr>
          </a:p>
        </p:txBody>
      </p:sp>
      <p:sp>
        <p:nvSpPr>
          <p:cNvPr id="358" name="CustomShape 8"/>
          <p:cNvSpPr/>
          <p:nvPr/>
        </p:nvSpPr>
        <p:spPr>
          <a:xfrm>
            <a:off x="1211760" y="3637080"/>
            <a:ext cx="5387040" cy="47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66760" indent="-266400">
              <a:lnSpc>
                <a:spcPct val="90000"/>
              </a:lnSpc>
              <a:spcBef>
                <a:spcPts val="601"/>
              </a:spcBef>
              <a:buSzPct val="100000"/>
              <a:buBlip>
                <a:blip r:embed="rId8"/>
              </a:buBlip>
            </a:pPr>
            <a:r>
              <a:rPr b="1" lang="tr-TR" sz="1400" spc="-1" strike="noStrike">
                <a:solidFill>
                  <a:srgbClr val="000000"/>
                </a:solidFill>
                <a:latin typeface="Arial"/>
              </a:rPr>
              <a:t>Environ 3800 personnels administratifs et techniques, enseignants et enseignants-chercheurs.</a:t>
            </a:r>
            <a:endParaRPr b="0" lang="tr-TR" sz="1400" spc="-1" strike="noStrike">
              <a:latin typeface="Arial"/>
            </a:endParaRPr>
          </a:p>
        </p:txBody>
      </p:sp>
      <p:pic>
        <p:nvPicPr>
          <p:cNvPr id="359" name="Espace réservé pour une image  3" descr=""/>
          <p:cNvPicPr/>
          <p:nvPr/>
        </p:nvPicPr>
        <p:blipFill>
          <a:blip r:embed="rId9"/>
          <a:srcRect l="33536" t="30" r="33476" b="-30"/>
          <a:stretch/>
        </p:blipFill>
        <p:spPr>
          <a:xfrm>
            <a:off x="6599160" y="0"/>
            <a:ext cx="2544480" cy="5143320"/>
          </a:xfrm>
          <a:prstGeom prst="rect">
            <a:avLst/>
          </a:prstGeom>
          <a:ln>
            <a:noFill/>
          </a:ln>
        </p:spPr>
      </p:pic>
      <p:sp>
        <p:nvSpPr>
          <p:cNvPr id="360" name="CustomShape 9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61" name="CustomShape 10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62" name="Picture 2" descr="C:\Users\Laura\Desktop\insa\charte graphique + font + photos\OUTILS COM\LOGO\Logo GroupeINSA GrisRouge\GrINSA GrisRouge rvb.png"/>
          <p:cNvPicPr/>
          <p:nvPr/>
        </p:nvPicPr>
        <p:blipFill>
          <a:blip r:embed="rId10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06" dur="indefinite" restart="never" nodeType="tmRoot">
          <p:childTnLst>
            <p:seq>
              <p:cTn id="107" dur="indefinite" nodeType="mainSeq"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1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15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18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2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2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2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roup 1"/>
          <p:cNvGrpSpPr/>
          <p:nvPr/>
        </p:nvGrpSpPr>
        <p:grpSpPr>
          <a:xfrm>
            <a:off x="0" y="4091040"/>
            <a:ext cx="9143640" cy="637560"/>
            <a:chOff x="0" y="4091040"/>
            <a:chExt cx="9143640" cy="637560"/>
          </a:xfrm>
        </p:grpSpPr>
        <p:sp>
          <p:nvSpPr>
            <p:cNvPr id="364" name="CustomShape 2"/>
            <p:cNvSpPr/>
            <p:nvPr/>
          </p:nvSpPr>
          <p:spPr>
            <a:xfrm>
              <a:off x="0" y="4091040"/>
              <a:ext cx="9143640" cy="599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65" name="CustomShape 3"/>
            <p:cNvSpPr/>
            <p:nvPr/>
          </p:nvSpPr>
          <p:spPr>
            <a:xfrm>
              <a:off x="1557720" y="4128840"/>
              <a:ext cx="4852080" cy="599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>
                <a:lnSpc>
                  <a:spcPct val="90000"/>
                </a:lnSpc>
                <a:spcBef>
                  <a:spcPts val="320"/>
                </a:spcBef>
              </a:pPr>
              <a:r>
                <a:rPr b="0" lang="tr-TR" sz="1600" spc="-1" strike="noStrike">
                  <a:solidFill>
                    <a:srgbClr val="e42618"/>
                  </a:solidFill>
                  <a:latin typeface="Arial"/>
                </a:rPr>
                <a:t>Plus de 50 spécialités couvrant tous les domaines de l’ingénierie</a:t>
              </a:r>
              <a:endParaRPr b="0" lang="tr-TR" sz="1600" spc="-1" strike="noStrike">
                <a:latin typeface="Arial"/>
              </a:endParaRPr>
            </a:p>
          </p:txBody>
        </p:sp>
      </p:grpSp>
      <p:pic>
        <p:nvPicPr>
          <p:cNvPr id="366" name="Espace réservé pour une image  21" descr=""/>
          <p:cNvPicPr/>
          <p:nvPr/>
        </p:nvPicPr>
        <p:blipFill>
          <a:blip r:embed="rId1"/>
          <a:srcRect l="36149" t="0" r="35509" b="14074"/>
          <a:stretch/>
        </p:blipFill>
        <p:spPr>
          <a:xfrm>
            <a:off x="6599160" y="0"/>
            <a:ext cx="2544480" cy="5143320"/>
          </a:xfrm>
          <a:prstGeom prst="rect">
            <a:avLst/>
          </a:prstGeom>
          <a:ln>
            <a:noFill/>
          </a:ln>
        </p:spPr>
      </p:pic>
      <p:grpSp>
        <p:nvGrpSpPr>
          <p:cNvPr id="367" name="Group 4"/>
          <p:cNvGrpSpPr/>
          <p:nvPr/>
        </p:nvGrpSpPr>
        <p:grpSpPr>
          <a:xfrm>
            <a:off x="606960" y="316440"/>
            <a:ext cx="5992200" cy="2016360"/>
            <a:chOff x="606960" y="316440"/>
            <a:chExt cx="5992200" cy="2016360"/>
          </a:xfrm>
        </p:grpSpPr>
        <p:sp>
          <p:nvSpPr>
            <p:cNvPr id="368" name="CustomShape 5"/>
            <p:cNvSpPr/>
            <p:nvPr/>
          </p:nvSpPr>
          <p:spPr>
            <a:xfrm>
              <a:off x="616320" y="940680"/>
              <a:ext cx="5982480" cy="139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2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Une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pédagogie innovante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pour former des ingénieurs citoyens</a:t>
              </a:r>
              <a:br/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et responsables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3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filières à thèmes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: sport, musique, théâtre, arts plastiques, images-son, danse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4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écoles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handi-accueillantes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(plus de </a:t>
              </a:r>
              <a:r>
                <a:rPr b="1" lang="tr-TR" sz="1400" spc="-1" strike="noStrike">
                  <a:solidFill>
                    <a:srgbClr val="4f4d50"/>
                  </a:solidFill>
                  <a:latin typeface="Arial"/>
                </a:rPr>
                <a:t>200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 étudiants bénéficient d’un accompagnement)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369" name="CustomShape 6"/>
            <p:cNvSpPr/>
            <p:nvPr/>
          </p:nvSpPr>
          <p:spPr>
            <a:xfrm>
              <a:off x="606960" y="316440"/>
              <a:ext cx="5452560" cy="501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SE FORMER AUTREMENT</a:t>
              </a:r>
              <a:endParaRPr b="0" lang="tr-TR" sz="2700" spc="-1" strike="noStrike">
                <a:latin typeface="Arial"/>
              </a:endParaRPr>
            </a:p>
          </p:txBody>
        </p:sp>
        <p:sp>
          <p:nvSpPr>
            <p:cNvPr id="370" name="Line 7"/>
            <p:cNvSpPr/>
            <p:nvPr/>
          </p:nvSpPr>
          <p:spPr>
            <a:xfrm>
              <a:off x="702000" y="830880"/>
              <a:ext cx="589716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grpSp>
        <p:nvGrpSpPr>
          <p:cNvPr id="371" name="Group 8"/>
          <p:cNvGrpSpPr/>
          <p:nvPr/>
        </p:nvGrpSpPr>
        <p:grpSpPr>
          <a:xfrm>
            <a:off x="1202400" y="2441880"/>
            <a:ext cx="5396760" cy="514440"/>
            <a:chOff x="1202400" y="2441880"/>
            <a:chExt cx="5396760" cy="514440"/>
          </a:xfrm>
        </p:grpSpPr>
        <p:sp>
          <p:nvSpPr>
            <p:cNvPr id="372" name="CustomShape 9"/>
            <p:cNvSpPr/>
            <p:nvPr/>
          </p:nvSpPr>
          <p:spPr>
            <a:xfrm>
              <a:off x="1202400" y="2441880"/>
              <a:ext cx="5396400" cy="501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DOMAINES DE FORMATION</a:t>
              </a:r>
              <a:endParaRPr b="0" lang="tr-TR" sz="2700" spc="-1" strike="noStrike">
                <a:latin typeface="Arial"/>
              </a:endParaRPr>
            </a:p>
          </p:txBody>
        </p:sp>
        <p:sp>
          <p:nvSpPr>
            <p:cNvPr id="373" name="Line 10"/>
            <p:cNvSpPr/>
            <p:nvPr/>
          </p:nvSpPr>
          <p:spPr>
            <a:xfrm>
              <a:off x="1297440" y="2956320"/>
              <a:ext cx="530172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pic>
        <p:nvPicPr>
          <p:cNvPr id="374" name="Picture 2" descr="C:\Users\Laura\Desktop\insa\charte graphique + font + photos\OUTILS COM\LOGO\Logo GroupeINSA GrisRouge\GrINSA GrisRouge rvb.png"/>
          <p:cNvPicPr/>
          <p:nvPr/>
        </p:nvPicPr>
        <p:blipFill>
          <a:blip r:embed="rId5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375" name="CustomShape 11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76" name="CustomShape 12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77" name="Image 2" descr=""/>
          <p:cNvPicPr/>
          <p:nvPr/>
        </p:nvPicPr>
        <p:blipFill>
          <a:blip r:embed="rId6"/>
          <a:stretch/>
        </p:blipFill>
        <p:spPr>
          <a:xfrm>
            <a:off x="1152000" y="3059640"/>
            <a:ext cx="5344920" cy="8888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28" dur="indefinite" restart="never" nodeType="tmRoot">
          <p:childTnLst>
            <p:seq>
              <p:cTn id="129" dur="indefinite" nodeType="mainSeq"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3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39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1132560" y="3792960"/>
            <a:ext cx="4953960" cy="11484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320"/>
              </a:spcBef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Les INSA lauréats de nombreux projets</a:t>
            </a:r>
            <a:br/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dans le cadre des </a:t>
            </a:r>
            <a:r>
              <a:rPr b="1" lang="fr-FR" sz="1600" spc="-1" strike="noStrike">
                <a:solidFill>
                  <a:srgbClr val="000000"/>
                </a:solidFill>
                <a:latin typeface="Arial"/>
              </a:rPr>
              <a:t>Investissements d’Avenir.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TextShape 2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</a:pPr>
            <a:r>
              <a:rPr b="1" lang="fr-FR" sz="2700" spc="-41" strike="noStrike" cap="all">
                <a:solidFill>
                  <a:srgbClr val="e42618"/>
                </a:solidFill>
                <a:latin typeface="Arial"/>
              </a:rPr>
              <a:t>Une spécialisation progressive sur 5 ans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0" name="Picture 3" descr="C:\Users\Laura\Desktop\insa\crea\schema.png"/>
          <p:cNvPicPr/>
          <p:nvPr/>
        </p:nvPicPr>
        <p:blipFill>
          <a:blip r:embed="rId1"/>
          <a:stretch/>
        </p:blipFill>
        <p:spPr>
          <a:xfrm>
            <a:off x="1191960" y="1503360"/>
            <a:ext cx="4023000" cy="1886760"/>
          </a:xfrm>
          <a:prstGeom prst="rect">
            <a:avLst/>
          </a:prstGeom>
          <a:ln>
            <a:noFill/>
          </a:ln>
        </p:spPr>
      </p:pic>
      <p:pic>
        <p:nvPicPr>
          <p:cNvPr id="381" name="Picture 2" descr="http://www.agence-nationale-recherche.fr/investissementsdavenir/images/Label-IA.jpg"/>
          <p:cNvPicPr/>
          <p:nvPr/>
        </p:nvPicPr>
        <p:blipFill>
          <a:blip r:embed="rId2"/>
          <a:stretch/>
        </p:blipFill>
        <p:spPr>
          <a:xfrm>
            <a:off x="5583960" y="3679560"/>
            <a:ext cx="794880" cy="799920"/>
          </a:xfrm>
          <a:prstGeom prst="rect">
            <a:avLst/>
          </a:prstGeom>
          <a:ln>
            <a:noFill/>
          </a:ln>
        </p:spPr>
      </p:pic>
      <p:sp>
        <p:nvSpPr>
          <p:cNvPr id="382" name="Line 3"/>
          <p:cNvSpPr/>
          <p:nvPr/>
        </p:nvSpPr>
        <p:spPr>
          <a:xfrm>
            <a:off x="463320" y="863640"/>
            <a:ext cx="6135840" cy="0"/>
          </a:xfrm>
          <a:prstGeom prst="line">
            <a:avLst/>
          </a:prstGeom>
          <a:ln w="12600">
            <a:solidFill>
              <a:schemeClr val="tx2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383" name="Espace réservé pour une image  21" descr=""/>
          <p:cNvPicPr/>
          <p:nvPr/>
        </p:nvPicPr>
        <p:blipFill>
          <a:blip r:embed="rId3"/>
          <a:srcRect l="67012" t="0" r="0" b="0"/>
          <a:stretch/>
        </p:blipFill>
        <p:spPr>
          <a:xfrm>
            <a:off x="6599160" y="0"/>
            <a:ext cx="2544480" cy="5143320"/>
          </a:xfrm>
          <a:prstGeom prst="rect">
            <a:avLst/>
          </a:prstGeom>
          <a:ln>
            <a:noFill/>
          </a:ln>
        </p:spPr>
      </p:pic>
      <p:pic>
        <p:nvPicPr>
          <p:cNvPr id="384" name="Picture 2" descr="C:\Users\Laura\Desktop\insa\charte graphique + font + photos\OUTILS COM\LOGO\Logo GroupeINSA GrisRouge\GrINSA GrisRouge rvb.png"/>
          <p:cNvPicPr/>
          <p:nvPr/>
        </p:nvPicPr>
        <p:blipFill>
          <a:blip r:embed="rId4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46" dur="indefinite" restart="never" nodeType="tmRoot">
          <p:childTnLst>
            <p:seq>
              <p:cTn id="147" dur="indefinite" nodeType="mainSeq"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5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55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8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9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0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3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4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5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8" dur="1000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9" dur="1000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0" dur="1000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Espace réservé pour une image  4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563" t="0" r="5191" b="-28"/>
          <a:stretch/>
        </p:blipFill>
        <p:spPr>
          <a:xfrm>
            <a:off x="6599160" y="0"/>
            <a:ext cx="2544480" cy="5143320"/>
          </a:xfrm>
          <a:prstGeom prst="rect">
            <a:avLst/>
          </a:prstGeom>
          <a:ln>
            <a:noFill/>
          </a:ln>
        </p:spPr>
      </p:pic>
      <p:sp>
        <p:nvSpPr>
          <p:cNvPr id="386" name="CustomShape 1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7" name="CustomShape 2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8" name="CustomShape 3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9" name="CustomShape 4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90" name="Picture 2" descr="C:\Users\Laura\Desktop\insa\charte graphique + font + photos\OUTILS COM\LOGO\Logo GroupeINSA GrisRouge\GrINSA GrisRouge rvb.png"/>
          <p:cNvPicPr/>
          <p:nvPr/>
        </p:nvPicPr>
        <p:blipFill>
          <a:blip r:embed="rId3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grpSp>
        <p:nvGrpSpPr>
          <p:cNvPr id="391" name="Group 5"/>
          <p:cNvGrpSpPr/>
          <p:nvPr/>
        </p:nvGrpSpPr>
        <p:grpSpPr>
          <a:xfrm>
            <a:off x="1209600" y="1205280"/>
            <a:ext cx="5389560" cy="2561760"/>
            <a:chOff x="1209600" y="1205280"/>
            <a:chExt cx="5389560" cy="2561760"/>
          </a:xfrm>
        </p:grpSpPr>
        <p:sp>
          <p:nvSpPr>
            <p:cNvPr id="392" name="CustomShape 6"/>
            <p:cNvSpPr/>
            <p:nvPr/>
          </p:nvSpPr>
          <p:spPr>
            <a:xfrm>
              <a:off x="1211760" y="1904400"/>
              <a:ext cx="4167720" cy="1736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4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55 laboratoires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5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Plus de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1 200 doctorants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6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Près de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300 thèses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soutenues chaque année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7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1 700 publications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scientifiques</a:t>
              </a:r>
              <a:br/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dans des revues internationales 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8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Les INSA lauréats de nombreux projets dans le cadre des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Investissements d’Avenir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393" name="CustomShape 7"/>
            <p:cNvSpPr/>
            <p:nvPr/>
          </p:nvSpPr>
          <p:spPr>
            <a:xfrm>
              <a:off x="1209600" y="1205280"/>
              <a:ext cx="5299920" cy="501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UNE RECHERCHE DE POINTE</a:t>
              </a:r>
              <a:endParaRPr b="0" lang="tr-TR" sz="2700" spc="-1" strike="noStrike">
                <a:latin typeface="Arial"/>
              </a:endParaRPr>
            </a:p>
          </p:txBody>
        </p:sp>
        <p:sp>
          <p:nvSpPr>
            <p:cNvPr id="394" name="Line 8"/>
            <p:cNvSpPr/>
            <p:nvPr/>
          </p:nvSpPr>
          <p:spPr>
            <a:xfrm>
              <a:off x="1304640" y="1726920"/>
              <a:ext cx="529452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pic>
          <p:nvPicPr>
            <p:cNvPr id="395" name="Picture 2" descr="http://www.agence-nationale-recherche.fr/investissementsdavenir/images/Label-IA.jpg"/>
            <p:cNvPicPr/>
            <p:nvPr/>
          </p:nvPicPr>
          <p:blipFill>
            <a:blip r:embed="rId9"/>
            <a:stretch/>
          </p:blipFill>
          <p:spPr>
            <a:xfrm>
              <a:off x="5515200" y="2967120"/>
              <a:ext cx="794880" cy="799920"/>
            </a:xfrm>
            <a:prstGeom prst="rect">
              <a:avLst/>
            </a:prstGeom>
            <a:ln>
              <a:noFill/>
            </a:ln>
          </p:spPr>
        </p:pic>
      </p:grpSp>
    </p:spTree>
  </p:cSld>
  <p:transition spd="slow">
    <p:fade/>
  </p:transition>
  <p:timing>
    <p:tnLst>
      <p:par>
        <p:cTn id="171" dur="indefinite" restart="never" nodeType="tmRoot">
          <p:childTnLst>
            <p:seq>
              <p:cTn id="172" dur="indefinite" nodeType="mainSeq"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77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roup 1"/>
          <p:cNvGrpSpPr/>
          <p:nvPr/>
        </p:nvGrpSpPr>
        <p:grpSpPr>
          <a:xfrm>
            <a:off x="0" y="3597840"/>
            <a:ext cx="9143640" cy="1083960"/>
            <a:chOff x="0" y="3597840"/>
            <a:chExt cx="9143640" cy="1083960"/>
          </a:xfrm>
        </p:grpSpPr>
        <p:sp>
          <p:nvSpPr>
            <p:cNvPr id="397" name="CustomShape 2"/>
            <p:cNvSpPr/>
            <p:nvPr/>
          </p:nvSpPr>
          <p:spPr>
            <a:xfrm>
              <a:off x="0" y="3597840"/>
              <a:ext cx="9143640" cy="10839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98" name="CustomShape 3"/>
            <p:cNvSpPr/>
            <p:nvPr/>
          </p:nvSpPr>
          <p:spPr>
            <a:xfrm>
              <a:off x="1215360" y="3658680"/>
              <a:ext cx="5391000" cy="1023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b="1" lang="tr-TR" sz="1600" spc="-1" strike="noStrike">
                  <a:solidFill>
                    <a:srgbClr val="000000"/>
                  </a:solidFill>
                  <a:latin typeface="Arial"/>
                </a:rPr>
                <a:t>Ouverture</a:t>
              </a:r>
              <a:r>
                <a:rPr b="1" lang="tr-TR" sz="1600" spc="-1" strike="noStrike">
                  <a:solidFill>
                    <a:srgbClr val="e42618"/>
                  </a:solidFill>
                  <a:latin typeface="Arial"/>
                </a:rPr>
                <a:t> </a:t>
              </a:r>
              <a:r>
                <a:rPr b="1" lang="tr-TR" sz="1600" spc="-1" strike="noStrike">
                  <a:solidFill>
                    <a:srgbClr val="000000"/>
                  </a:solidFill>
                  <a:latin typeface="Arial"/>
                </a:rPr>
                <a:t>en 2015 de </a:t>
              </a:r>
              <a:r>
                <a:rPr b="1" lang="tr-TR" sz="1600" spc="-1" strike="noStrike">
                  <a:solidFill>
                    <a:srgbClr val="e42618"/>
                  </a:solidFill>
                  <a:latin typeface="Arial"/>
                </a:rPr>
                <a:t>l’INSA Euro-Méditerranée </a:t>
              </a:r>
              <a:endParaRPr b="0" lang="tr-TR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b="1" lang="tr-TR" sz="1600" spc="-1" strike="noStrike">
                  <a:solidFill>
                    <a:srgbClr val="000000"/>
                  </a:solidFill>
                  <a:latin typeface="Arial"/>
                </a:rPr>
                <a:t>co-créé avec l’UEMF et 10 universités</a:t>
              </a:r>
              <a:endParaRPr b="0" lang="tr-TR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b="1" lang="tr-TR" sz="1600" spc="-1" strike="noStrike">
                  <a:solidFill>
                    <a:srgbClr val="000000"/>
                  </a:solidFill>
                  <a:latin typeface="Arial"/>
                </a:rPr>
                <a:t>européennes du consortium EuroMedTech.</a:t>
              </a:r>
              <a:endParaRPr b="0" lang="tr-TR" sz="1600" spc="-1" strike="noStrike">
                <a:latin typeface="Arial"/>
              </a:endParaRPr>
            </a:p>
          </p:txBody>
        </p:sp>
      </p:grpSp>
      <p:pic>
        <p:nvPicPr>
          <p:cNvPr id="399" name="Espace réservé pour une image  2" descr=""/>
          <p:cNvPicPr/>
          <p:nvPr/>
        </p:nvPicPr>
        <p:blipFill>
          <a:blip r:embed="rId1"/>
          <a:srcRect l="36522" t="0" r="30505" b="0"/>
          <a:stretch/>
        </p:blipFill>
        <p:spPr>
          <a:xfrm>
            <a:off x="6599160" y="0"/>
            <a:ext cx="2544480" cy="5142960"/>
          </a:xfrm>
          <a:prstGeom prst="rect">
            <a:avLst/>
          </a:prstGeom>
          <a:ln>
            <a:noFill/>
          </a:ln>
        </p:spPr>
      </p:pic>
      <p:grpSp>
        <p:nvGrpSpPr>
          <p:cNvPr id="400" name="Group 4"/>
          <p:cNvGrpSpPr/>
          <p:nvPr/>
        </p:nvGrpSpPr>
        <p:grpSpPr>
          <a:xfrm>
            <a:off x="1209600" y="523440"/>
            <a:ext cx="5389560" cy="2764800"/>
            <a:chOff x="1209600" y="523440"/>
            <a:chExt cx="5389560" cy="2764800"/>
          </a:xfrm>
        </p:grpSpPr>
        <p:sp>
          <p:nvSpPr>
            <p:cNvPr id="401" name="CustomShape 5"/>
            <p:cNvSpPr/>
            <p:nvPr/>
          </p:nvSpPr>
          <p:spPr>
            <a:xfrm>
              <a:off x="1211760" y="1551960"/>
              <a:ext cx="5387040" cy="1736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2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Près de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1 250 partenaires universitaires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sur les 5 continents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3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3 840 étudiants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étrangers accueillis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4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11%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diplômés INSA en poste à l’étranger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5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En moyenne,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6 mois passés à l’étranger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pendant la durée</a:t>
              </a:r>
              <a:br/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du cursus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6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sections internationales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avec une pédagogie spécifique orientée vers l’étranger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402" name="CustomShape 6"/>
            <p:cNvSpPr/>
            <p:nvPr/>
          </p:nvSpPr>
          <p:spPr>
            <a:xfrm>
              <a:off x="1209600" y="523440"/>
              <a:ext cx="5389200" cy="830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</a:pPr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UN RÉSEAU OUVERT</a:t>
              </a:r>
              <a:br/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AU MONDE</a:t>
              </a:r>
              <a:endParaRPr b="0" lang="tr-TR" sz="2700" spc="-1" strike="noStrike">
                <a:latin typeface="Arial"/>
              </a:endParaRPr>
            </a:p>
          </p:txBody>
        </p:sp>
        <p:sp>
          <p:nvSpPr>
            <p:cNvPr id="403" name="Line 7"/>
            <p:cNvSpPr/>
            <p:nvPr/>
          </p:nvSpPr>
          <p:spPr>
            <a:xfrm>
              <a:off x="1304640" y="1374480"/>
              <a:ext cx="529452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404" name="CustomShape 8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05" name="CustomShape 9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06" name="CustomShape 10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07" name="CustomShape 11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08" name="Picture 2" descr="C:\Users\Laura\Desktop\insa\charte graphique + font + photos\OUTILS COM\LOGO\Logo GroupeINSA GrisRouge\GrINSA GrisRouge rvb.png"/>
          <p:cNvPicPr/>
          <p:nvPr/>
        </p:nvPicPr>
        <p:blipFill>
          <a:blip r:embed="rId7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78" dur="indefinite" restart="never" nodeType="tmRoot">
          <p:childTnLst>
            <p:seq>
              <p:cTn id="179" dur="indefinite" nodeType="mainSeq"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84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9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0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Espace réservé pour une image  8" descr=""/>
          <p:cNvPicPr/>
          <p:nvPr/>
        </p:nvPicPr>
        <p:blipFill>
          <a:blip r:embed="rId1"/>
          <a:srcRect l="56279" t="0" r="14006" b="0"/>
          <a:stretch/>
        </p:blipFill>
        <p:spPr>
          <a:xfrm>
            <a:off x="6599160" y="0"/>
            <a:ext cx="2544480" cy="5143320"/>
          </a:xfrm>
          <a:prstGeom prst="rect">
            <a:avLst/>
          </a:prstGeom>
          <a:ln>
            <a:noFill/>
          </a:ln>
        </p:spPr>
      </p:pic>
      <p:grpSp>
        <p:nvGrpSpPr>
          <p:cNvPr id="410" name="Group 1"/>
          <p:cNvGrpSpPr/>
          <p:nvPr/>
        </p:nvGrpSpPr>
        <p:grpSpPr>
          <a:xfrm>
            <a:off x="1209600" y="1212480"/>
            <a:ext cx="5470560" cy="2275560"/>
            <a:chOff x="1209600" y="1212480"/>
            <a:chExt cx="5470560" cy="2275560"/>
          </a:xfrm>
        </p:grpSpPr>
        <p:sp>
          <p:nvSpPr>
            <p:cNvPr id="411" name="CustomShape 2"/>
            <p:cNvSpPr/>
            <p:nvPr/>
          </p:nvSpPr>
          <p:spPr>
            <a:xfrm>
              <a:off x="1211760" y="1904400"/>
              <a:ext cx="5387040" cy="1583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2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Des partenariats actifs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: Fondation, participation</a:t>
              </a:r>
              <a:br/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aux instances des écoles, implication dans la formation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3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PlaceOjeunes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, plateforme de mise en relation étudiants/entreprises pour les offres de stages</a:t>
              </a:r>
              <a:br/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et de premier emploi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4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Une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valorisation de la recherche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à travers une forte activité de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transfert des technologies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412" name="CustomShape 3"/>
            <p:cNvSpPr/>
            <p:nvPr/>
          </p:nvSpPr>
          <p:spPr>
            <a:xfrm>
              <a:off x="1209600" y="1212480"/>
              <a:ext cx="5470560" cy="501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RELATIONS INDUSTRIELLES</a:t>
              </a:r>
              <a:endParaRPr b="0" lang="tr-TR" sz="2700" spc="-1" strike="noStrike">
                <a:latin typeface="Arial"/>
              </a:endParaRPr>
            </a:p>
          </p:txBody>
        </p:sp>
        <p:sp>
          <p:nvSpPr>
            <p:cNvPr id="413" name="Line 4"/>
            <p:cNvSpPr/>
            <p:nvPr/>
          </p:nvSpPr>
          <p:spPr>
            <a:xfrm>
              <a:off x="1304640" y="1726920"/>
              <a:ext cx="529452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414" name="CustomShape 5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15" name="CustomShape 6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16" name="CustomShape 7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17" name="CustomShape 8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18" name="Picture 2" descr="C:\Users\Laura\Desktop\insa\charte graphique + font + photos\OUTILS COM\LOGO\Logo GroupeINSA GrisRouge\GrINSA GrisRouge rvb.png"/>
          <p:cNvPicPr/>
          <p:nvPr/>
        </p:nvPicPr>
        <p:blipFill>
          <a:blip r:embed="rId5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91" dur="indefinite" restart="never" nodeType="tmRoot">
          <p:childTnLst>
            <p:seq>
              <p:cTn id="192" dur="indefinite" nodeType="mainSeq"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9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Shape 1"/>
          <p:cNvSpPr txBox="1"/>
          <p:nvPr/>
        </p:nvSpPr>
        <p:spPr>
          <a:xfrm>
            <a:off x="468360" y="1329840"/>
            <a:ext cx="8229240" cy="33940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90000"/>
              </a:lnSpc>
              <a:spcBef>
                <a:spcPts val="400"/>
              </a:spcBef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Carrières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0" name="Picture 17" descr="sanofipasteur.jpg"/>
          <p:cNvPicPr/>
          <p:nvPr/>
        </p:nvPicPr>
        <p:blipFill>
          <a:blip r:embed="rId1"/>
          <a:stretch/>
        </p:blipFill>
        <p:spPr>
          <a:xfrm>
            <a:off x="1908000" y="3165840"/>
            <a:ext cx="2742840" cy="812880"/>
          </a:xfrm>
          <a:prstGeom prst="rect">
            <a:avLst/>
          </a:prstGeom>
          <a:ln>
            <a:noFill/>
          </a:ln>
        </p:spPr>
      </p:pic>
      <p:pic>
        <p:nvPicPr>
          <p:cNvPr id="421" name="Picture 14" descr="Microsoft Logo.jpg"/>
          <p:cNvPicPr/>
          <p:nvPr/>
        </p:nvPicPr>
        <p:blipFill>
          <a:blip r:embed="rId2"/>
          <a:stretch/>
        </p:blipFill>
        <p:spPr>
          <a:xfrm>
            <a:off x="468360" y="4083840"/>
            <a:ext cx="3107880" cy="553320"/>
          </a:xfrm>
          <a:prstGeom prst="rect">
            <a:avLst/>
          </a:prstGeom>
          <a:ln>
            <a:noFill/>
          </a:ln>
        </p:spPr>
      </p:pic>
      <p:pic>
        <p:nvPicPr>
          <p:cNvPr id="422" name="Picture 13" descr="Michelin_Logo.jpg"/>
          <p:cNvPicPr/>
          <p:nvPr/>
        </p:nvPicPr>
        <p:blipFill>
          <a:blip r:embed="rId3"/>
          <a:stretch/>
        </p:blipFill>
        <p:spPr>
          <a:xfrm>
            <a:off x="5651640" y="1977480"/>
            <a:ext cx="3106440" cy="707040"/>
          </a:xfrm>
          <a:prstGeom prst="rect">
            <a:avLst/>
          </a:prstGeom>
          <a:ln>
            <a:noFill/>
          </a:ln>
        </p:spPr>
      </p:pic>
      <p:pic>
        <p:nvPicPr>
          <p:cNvPr id="423" name="Picture 12" descr="logo_TOTAL.jpg"/>
          <p:cNvPicPr/>
          <p:nvPr/>
        </p:nvPicPr>
        <p:blipFill>
          <a:blip r:embed="rId4"/>
          <a:stretch/>
        </p:blipFill>
        <p:spPr>
          <a:xfrm>
            <a:off x="324000" y="1869120"/>
            <a:ext cx="1334880" cy="1239120"/>
          </a:xfrm>
          <a:prstGeom prst="rect">
            <a:avLst/>
          </a:prstGeom>
          <a:ln>
            <a:noFill/>
          </a:ln>
        </p:spPr>
      </p:pic>
      <p:pic>
        <p:nvPicPr>
          <p:cNvPr id="424" name="Picture 8" descr="322.jpg"/>
          <p:cNvPicPr/>
          <p:nvPr/>
        </p:nvPicPr>
        <p:blipFill>
          <a:blip r:embed="rId5"/>
          <a:stretch/>
        </p:blipFill>
        <p:spPr>
          <a:xfrm>
            <a:off x="2843280" y="2356200"/>
            <a:ext cx="1817280" cy="614160"/>
          </a:xfrm>
          <a:prstGeom prst="rect">
            <a:avLst/>
          </a:prstGeom>
          <a:ln>
            <a:noFill/>
          </a:ln>
        </p:spPr>
      </p:pic>
      <p:pic>
        <p:nvPicPr>
          <p:cNvPr id="425" name="Picture 4" descr="areva.jpg"/>
          <p:cNvPicPr/>
          <p:nvPr/>
        </p:nvPicPr>
        <p:blipFill>
          <a:blip r:embed="rId6"/>
          <a:stretch/>
        </p:blipFill>
        <p:spPr>
          <a:xfrm>
            <a:off x="4788000" y="3003840"/>
            <a:ext cx="1827000" cy="822240"/>
          </a:xfrm>
          <a:prstGeom prst="rect">
            <a:avLst/>
          </a:prstGeom>
          <a:ln>
            <a:noFill/>
          </a:ln>
        </p:spPr>
      </p:pic>
      <p:pic>
        <p:nvPicPr>
          <p:cNvPr id="426" name="Picture 15" descr="orange.jpg"/>
          <p:cNvPicPr/>
          <p:nvPr/>
        </p:nvPicPr>
        <p:blipFill>
          <a:blip r:embed="rId7"/>
          <a:stretch/>
        </p:blipFill>
        <p:spPr>
          <a:xfrm>
            <a:off x="7162920" y="3560040"/>
            <a:ext cx="1372680" cy="1029600"/>
          </a:xfrm>
          <a:prstGeom prst="rect">
            <a:avLst/>
          </a:prstGeom>
          <a:ln>
            <a:noFill/>
          </a:ln>
        </p:spPr>
      </p:pic>
      <p:pic>
        <p:nvPicPr>
          <p:cNvPr id="427" name="Picture 7" descr="Logo BLack.jpg"/>
          <p:cNvPicPr/>
          <p:nvPr/>
        </p:nvPicPr>
        <p:blipFill>
          <a:blip r:embed="rId8"/>
          <a:stretch/>
        </p:blipFill>
        <p:spPr>
          <a:xfrm>
            <a:off x="2771640" y="1707480"/>
            <a:ext cx="2679480" cy="472320"/>
          </a:xfrm>
          <a:prstGeom prst="rect">
            <a:avLst/>
          </a:prstGeom>
          <a:ln>
            <a:noFill/>
          </a:ln>
        </p:spPr>
      </p:pic>
      <p:pic>
        <p:nvPicPr>
          <p:cNvPr id="428" name="Picture 2" descr="Airbus-CEO-Tom-Enders-calls-for-investment-in-the-future-31-03.jpg"/>
          <p:cNvPicPr/>
          <p:nvPr/>
        </p:nvPicPr>
        <p:blipFill>
          <a:blip r:embed="rId9"/>
          <a:stretch/>
        </p:blipFill>
        <p:spPr>
          <a:xfrm>
            <a:off x="6732720" y="1167840"/>
            <a:ext cx="1410840" cy="837720"/>
          </a:xfrm>
          <a:prstGeom prst="rect">
            <a:avLst/>
          </a:prstGeom>
          <a:ln>
            <a:noFill/>
          </a:ln>
        </p:spPr>
      </p:pic>
      <p:pic>
        <p:nvPicPr>
          <p:cNvPr id="429" name="Picture 3" descr="Alstom Logo.jpg"/>
          <p:cNvPicPr/>
          <p:nvPr/>
        </p:nvPicPr>
        <p:blipFill>
          <a:blip r:embed="rId10"/>
          <a:stretch/>
        </p:blipFill>
        <p:spPr>
          <a:xfrm>
            <a:off x="324000" y="1275120"/>
            <a:ext cx="2285640" cy="468720"/>
          </a:xfrm>
          <a:prstGeom prst="rect">
            <a:avLst/>
          </a:prstGeom>
          <a:ln>
            <a:noFill/>
          </a:ln>
        </p:spPr>
      </p:pic>
      <p:pic>
        <p:nvPicPr>
          <p:cNvPr id="430" name="Picture 16" descr="sanofi.jpg"/>
          <p:cNvPicPr/>
          <p:nvPr/>
        </p:nvPicPr>
        <p:blipFill>
          <a:blip r:embed="rId11"/>
          <a:stretch/>
        </p:blipFill>
        <p:spPr>
          <a:xfrm>
            <a:off x="4284720" y="3868200"/>
            <a:ext cx="1780920" cy="710280"/>
          </a:xfrm>
          <a:prstGeom prst="rect">
            <a:avLst/>
          </a:prstGeom>
          <a:ln>
            <a:noFill/>
          </a:ln>
        </p:spPr>
      </p:pic>
      <p:sp>
        <p:nvSpPr>
          <p:cNvPr id="431" name="CustomShape 2"/>
          <p:cNvSpPr/>
          <p:nvPr/>
        </p:nvSpPr>
        <p:spPr>
          <a:xfrm>
            <a:off x="324000" y="155160"/>
            <a:ext cx="7711560" cy="82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tr-TR" sz="2700" spc="-1" strike="noStrike" cap="all">
                <a:solidFill>
                  <a:srgbClr val="e42618"/>
                </a:solidFill>
                <a:latin typeface="Arial"/>
              </a:rPr>
              <a:t>QUELQUES ENTREPRISES qui RECRUTENT nos INGENIEURS</a:t>
            </a:r>
            <a:endParaRPr b="0" lang="tr-TR" sz="2700" spc="-1" strike="noStrike">
              <a:latin typeface="Arial"/>
            </a:endParaRPr>
          </a:p>
        </p:txBody>
      </p:sp>
      <p:sp>
        <p:nvSpPr>
          <p:cNvPr id="432" name="Line 3"/>
          <p:cNvSpPr/>
          <p:nvPr/>
        </p:nvSpPr>
        <p:spPr>
          <a:xfrm>
            <a:off x="323640" y="1023120"/>
            <a:ext cx="7474320" cy="0"/>
          </a:xfrm>
          <a:prstGeom prst="line">
            <a:avLst/>
          </a:prstGeom>
          <a:ln w="12600">
            <a:solidFill>
              <a:schemeClr val="tx2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Espace réservé pour une image 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3831" t="28" r="36861" b="1245"/>
          <a:stretch/>
        </p:blipFill>
        <p:spPr>
          <a:xfrm>
            <a:off x="6599160" y="0"/>
            <a:ext cx="2544480" cy="5141520"/>
          </a:xfrm>
          <a:prstGeom prst="rect">
            <a:avLst/>
          </a:prstGeom>
          <a:ln>
            <a:noFill/>
          </a:ln>
        </p:spPr>
      </p:pic>
      <p:grpSp>
        <p:nvGrpSpPr>
          <p:cNvPr id="434" name="Group 1"/>
          <p:cNvGrpSpPr/>
          <p:nvPr/>
        </p:nvGrpSpPr>
        <p:grpSpPr>
          <a:xfrm>
            <a:off x="1209600" y="1144080"/>
            <a:ext cx="5961960" cy="2296440"/>
            <a:chOff x="1209600" y="1144080"/>
            <a:chExt cx="5961960" cy="2296440"/>
          </a:xfrm>
        </p:grpSpPr>
        <p:sp>
          <p:nvSpPr>
            <p:cNvPr id="435" name="CustomShape 2"/>
            <p:cNvSpPr/>
            <p:nvPr/>
          </p:nvSpPr>
          <p:spPr>
            <a:xfrm>
              <a:off x="1211760" y="2163600"/>
              <a:ext cx="5387040" cy="1276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3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Durée moyenne de recherche d’emploi :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1,3 mois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4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78%</a:t>
              </a:r>
              <a:r>
                <a:rPr b="1" lang="tr-TR" sz="1400" spc="-1" strike="noStrike">
                  <a:solidFill>
                    <a:srgbClr val="4f4d50"/>
                  </a:solidFill>
                  <a:latin typeface="Arial"/>
                </a:rPr>
                <a:t>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diplômés trouvent un emploi en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CDI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5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Salaire brut à l’embauche :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37 K€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6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Près de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12%</a:t>
              </a:r>
              <a:r>
                <a:rPr b="1" lang="tr-TR" sz="1400" spc="-1" strike="noStrike">
                  <a:solidFill>
                    <a:srgbClr val="4f4d50"/>
                  </a:solidFill>
                  <a:latin typeface="Arial"/>
                </a:rPr>
                <a:t>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diplômés ont décroché</a:t>
              </a:r>
              <a:br/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leur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premier emploi à l’étranger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436" name="CustomShape 3"/>
            <p:cNvSpPr/>
            <p:nvPr/>
          </p:nvSpPr>
          <p:spPr>
            <a:xfrm>
              <a:off x="1209600" y="1144080"/>
              <a:ext cx="5961960" cy="830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</a:pPr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INSERTION</a:t>
              </a:r>
              <a:br/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PROFESSIONNELLE</a:t>
              </a:r>
              <a:endParaRPr b="0" lang="tr-TR" sz="2700" spc="-1" strike="noStrike">
                <a:latin typeface="Arial"/>
              </a:endParaRPr>
            </a:p>
          </p:txBody>
        </p:sp>
        <p:sp>
          <p:nvSpPr>
            <p:cNvPr id="437" name="Line 4"/>
            <p:cNvSpPr/>
            <p:nvPr/>
          </p:nvSpPr>
          <p:spPr>
            <a:xfrm>
              <a:off x="1304640" y="1986120"/>
              <a:ext cx="529452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438" name="CustomShape 5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39" name="CustomShape 6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40" name="CustomShape 7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41" name="CustomShape 8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42" name="Picture 2" descr="C:\Users\Laura\Desktop\insa\charte graphique + font + photos\OUTILS COM\LOGO\Logo GroupeINSA GrisRouge\GrINSA GrisRouge rvb.png"/>
          <p:cNvPicPr/>
          <p:nvPr/>
        </p:nvPicPr>
        <p:blipFill>
          <a:blip r:embed="rId7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98" dur="indefinite" restart="never" nodeType="tmRoot">
          <p:childTnLst>
            <p:seq>
              <p:cTn id="199" dur="indefinite" nodeType="mainSeq"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204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0" y="3597840"/>
            <a:ext cx="9143640" cy="10839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44" name="Espace réservé pour une image  2" descr=""/>
          <p:cNvPicPr/>
          <p:nvPr/>
        </p:nvPicPr>
        <p:blipFill>
          <a:blip r:embed="rId1"/>
          <a:srcRect l="36522" t="0" r="30505" b="0"/>
          <a:stretch/>
        </p:blipFill>
        <p:spPr>
          <a:xfrm>
            <a:off x="6599160" y="0"/>
            <a:ext cx="2544480" cy="5142960"/>
          </a:xfrm>
          <a:prstGeom prst="rect">
            <a:avLst/>
          </a:prstGeom>
          <a:ln>
            <a:noFill/>
          </a:ln>
        </p:spPr>
      </p:pic>
      <p:grpSp>
        <p:nvGrpSpPr>
          <p:cNvPr id="445" name="Group 2"/>
          <p:cNvGrpSpPr/>
          <p:nvPr/>
        </p:nvGrpSpPr>
        <p:grpSpPr>
          <a:xfrm>
            <a:off x="1209600" y="523440"/>
            <a:ext cx="5389560" cy="2764800"/>
            <a:chOff x="1209600" y="523440"/>
            <a:chExt cx="5389560" cy="2764800"/>
          </a:xfrm>
        </p:grpSpPr>
        <p:sp>
          <p:nvSpPr>
            <p:cNvPr id="446" name="CustomShape 3"/>
            <p:cNvSpPr/>
            <p:nvPr/>
          </p:nvSpPr>
          <p:spPr>
            <a:xfrm>
              <a:off x="1211760" y="1551960"/>
              <a:ext cx="5387040" cy="1736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2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Plus de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1 100 universités partenaires </a:t>
              </a:r>
              <a:r>
                <a:rPr b="0" lang="tr-TR" sz="1400" spc="-1" strike="noStrike">
                  <a:solidFill>
                    <a:srgbClr val="000000"/>
                  </a:solidFill>
                  <a:latin typeface="Arial"/>
                </a:rPr>
                <a:t>dans le monde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3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3 600 étudiants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étrangers accueillis chaque année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4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11%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diplômés INSA travaillent à l’étranger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5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Environ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6 mois à l’étranger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pendant la durée</a:t>
              </a:r>
              <a:br/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du cursus (5 ans)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6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filières internationales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avec une pédagogie spécifique orientée vers l’étranger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447" name="CustomShape 4"/>
            <p:cNvSpPr/>
            <p:nvPr/>
          </p:nvSpPr>
          <p:spPr>
            <a:xfrm>
              <a:off x="1209600" y="523440"/>
              <a:ext cx="5389200" cy="830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</a:pPr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UN RÉSEAU OUVERT</a:t>
              </a:r>
              <a:br/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AU MONDE</a:t>
              </a:r>
              <a:endParaRPr b="0" lang="tr-TR" sz="2700" spc="-1" strike="noStrike">
                <a:latin typeface="Arial"/>
              </a:endParaRPr>
            </a:p>
          </p:txBody>
        </p:sp>
        <p:sp>
          <p:nvSpPr>
            <p:cNvPr id="448" name="Line 5"/>
            <p:cNvSpPr/>
            <p:nvPr/>
          </p:nvSpPr>
          <p:spPr>
            <a:xfrm>
              <a:off x="1304640" y="1374480"/>
              <a:ext cx="529452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449" name="CustomShape 6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50" name="CustomShape 7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51" name="CustomShape 8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52" name="CustomShape 9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53" name="Picture 2" descr="C:\Users\Laura\Desktop\insa\charte graphique + font + photos\OUTILS COM\LOGO\Logo GroupeINSA GrisRouge\GrINSA GrisRouge rvb.png"/>
          <p:cNvPicPr/>
          <p:nvPr/>
        </p:nvPicPr>
        <p:blipFill>
          <a:blip r:embed="rId7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205" dur="indefinite" restart="never" nodeType="tmRoot">
          <p:childTnLst>
            <p:seq>
              <p:cTn id="206" dur="indefinite" nodeType="mainSeq"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211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 16" descr=""/>
          <p:cNvPicPr/>
          <p:nvPr/>
        </p:nvPicPr>
        <p:blipFill>
          <a:blip r:embed="rId1"/>
          <a:stretch/>
        </p:blipFill>
        <p:spPr>
          <a:xfrm>
            <a:off x="1851480" y="721080"/>
            <a:ext cx="7292160" cy="4419720"/>
          </a:xfrm>
          <a:prstGeom prst="rect">
            <a:avLst/>
          </a:prstGeom>
          <a:ln>
            <a:noFill/>
          </a:ln>
        </p:spPr>
      </p:pic>
      <p:sp>
        <p:nvSpPr>
          <p:cNvPr id="272" name="TextShape 1"/>
          <p:cNvSpPr txBox="1"/>
          <p:nvPr/>
        </p:nvSpPr>
        <p:spPr>
          <a:xfrm>
            <a:off x="362880" y="81000"/>
            <a:ext cx="787608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Le Groupe INSA et ses partenaires</a:t>
            </a:r>
            <a:br/>
            <a:r>
              <a:rPr b="1" lang="fr-FR" sz="2700" spc="-1" strike="noStrike" cap="all">
                <a:solidFill>
                  <a:srgbClr val="000000"/>
                </a:solidFill>
                <a:latin typeface="BatangChe"/>
                <a:ea typeface="BatangChe"/>
              </a:rPr>
              <a:t>« </a:t>
            </a:r>
            <a:r>
              <a:rPr b="1" i="1" lang="fr-FR" sz="2200" spc="-1" strike="noStrike" cap="all">
                <a:solidFill>
                  <a:srgbClr val="000000"/>
                </a:solidFill>
                <a:latin typeface="BatangChe"/>
                <a:ea typeface="BatangChe"/>
              </a:rPr>
              <a:t>Seul on va plus vite, Ensemble on va plus loin. »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3" name="Group 2"/>
          <p:cNvGrpSpPr/>
          <p:nvPr/>
        </p:nvGrpSpPr>
        <p:grpSpPr>
          <a:xfrm>
            <a:off x="6687360" y="852840"/>
            <a:ext cx="2411280" cy="2022480"/>
            <a:chOff x="6687360" y="852840"/>
            <a:chExt cx="2411280" cy="2022480"/>
          </a:xfrm>
        </p:grpSpPr>
        <p:sp>
          <p:nvSpPr>
            <p:cNvPr id="274" name="CustomShape 3"/>
            <p:cNvSpPr/>
            <p:nvPr/>
          </p:nvSpPr>
          <p:spPr>
            <a:xfrm>
              <a:off x="6687360" y="1204560"/>
              <a:ext cx="2278440" cy="1670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2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ENSCI Limoges</a:t>
              </a:r>
              <a:endParaRPr b="0" lang="tr-TR" sz="1200" spc="-1" strike="noStrike">
                <a:latin typeface="Arial"/>
              </a:endParaRPr>
            </a:p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3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ENSIAME Valenciennes</a:t>
              </a:r>
              <a:endParaRPr b="0" lang="tr-TR" sz="1200" spc="-1" strike="noStrike">
                <a:latin typeface="Arial"/>
              </a:endParaRPr>
            </a:p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4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ISIS Castres</a:t>
              </a:r>
              <a:endParaRPr b="0" lang="tr-TR" sz="1200" spc="-1" strike="noStrike">
                <a:latin typeface="Arial"/>
              </a:endParaRPr>
            </a:p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5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ENSC Mulhouse</a:t>
              </a:r>
              <a:endParaRPr b="0" lang="tr-TR" sz="1200" spc="-1" strike="noStrike">
                <a:latin typeface="Arial"/>
              </a:endParaRPr>
            </a:p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6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ENSI Sud Alsace</a:t>
              </a:r>
              <a:endParaRPr b="0" lang="tr-TR" sz="1200" spc="-1" strike="noStrike">
                <a:latin typeface="Arial"/>
              </a:endParaRPr>
            </a:p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7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ESITECH Rouen</a:t>
              </a:r>
              <a:endParaRPr b="0" lang="tr-TR" sz="1200" spc="-1" strike="noStrike">
                <a:latin typeface="Arial"/>
              </a:endParaRPr>
            </a:p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8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Sup’EnR UPVD Perpignan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275" name="CustomShape 4"/>
            <p:cNvSpPr/>
            <p:nvPr/>
          </p:nvSpPr>
          <p:spPr>
            <a:xfrm>
              <a:off x="6687360" y="852840"/>
              <a:ext cx="241128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7 écoles partenaires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276" name="Line 5"/>
            <p:cNvSpPr/>
            <p:nvPr/>
          </p:nvSpPr>
          <p:spPr>
            <a:xfrm>
              <a:off x="6802560" y="1139400"/>
              <a:ext cx="189864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grpSp>
        <p:nvGrpSpPr>
          <p:cNvPr id="277" name="Group 6"/>
          <p:cNvGrpSpPr/>
          <p:nvPr/>
        </p:nvGrpSpPr>
        <p:grpSpPr>
          <a:xfrm>
            <a:off x="1163880" y="3881880"/>
            <a:ext cx="3495240" cy="751680"/>
            <a:chOff x="1163880" y="3881880"/>
            <a:chExt cx="3495240" cy="751680"/>
          </a:xfrm>
        </p:grpSpPr>
        <p:sp>
          <p:nvSpPr>
            <p:cNvPr id="278" name="CustomShape 7"/>
            <p:cNvSpPr/>
            <p:nvPr/>
          </p:nvSpPr>
          <p:spPr>
            <a:xfrm>
              <a:off x="1173240" y="4214880"/>
              <a:ext cx="3485880" cy="418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9"/>
                </a:buBlip>
              </a:pPr>
              <a:r>
                <a:rPr b="0" lang="tr-TR" sz="1200" spc="-41" strike="noStrike">
                  <a:solidFill>
                    <a:srgbClr val="4f4d50"/>
                  </a:solidFill>
                  <a:latin typeface="Arial"/>
                </a:rPr>
                <a:t>INSA </a:t>
              </a:r>
              <a:r>
                <a:rPr b="1" lang="tr-TR" sz="1200" spc="-41" strike="noStrike">
                  <a:solidFill>
                    <a:srgbClr val="4f4d50"/>
                  </a:solidFill>
                  <a:latin typeface="Arial"/>
                </a:rPr>
                <a:t>Euro-Méditerranée</a:t>
              </a:r>
              <a:br/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à Fès (Maroc)</a:t>
              </a: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279" name="CustomShape 8"/>
            <p:cNvSpPr/>
            <p:nvPr/>
          </p:nvSpPr>
          <p:spPr>
            <a:xfrm>
              <a:off x="1163880" y="3881880"/>
              <a:ext cx="19047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1 INSA international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280" name="Line 9"/>
            <p:cNvSpPr/>
            <p:nvPr/>
          </p:nvSpPr>
          <p:spPr>
            <a:xfrm>
              <a:off x="1258920" y="4168800"/>
              <a:ext cx="193248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grpSp>
        <p:nvGrpSpPr>
          <p:cNvPr id="281" name="Group 10"/>
          <p:cNvGrpSpPr/>
          <p:nvPr/>
        </p:nvGrpSpPr>
        <p:grpSpPr>
          <a:xfrm>
            <a:off x="607680" y="1050840"/>
            <a:ext cx="2863080" cy="1653120"/>
            <a:chOff x="607680" y="1050840"/>
            <a:chExt cx="2863080" cy="1653120"/>
          </a:xfrm>
        </p:grpSpPr>
        <p:sp>
          <p:nvSpPr>
            <p:cNvPr id="282" name="CustomShape 11"/>
            <p:cNvSpPr/>
            <p:nvPr/>
          </p:nvSpPr>
          <p:spPr>
            <a:xfrm>
              <a:off x="607680" y="1437840"/>
              <a:ext cx="2863080" cy="1266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10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Centre Val de Loire (1600 étudiants)</a:t>
              </a:r>
              <a:endParaRPr b="0" lang="tr-TR" sz="1200" spc="-1" strike="noStrike">
                <a:latin typeface="Arial"/>
              </a:endParaRPr>
            </a:p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11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Lyon (6100 étudiants)</a:t>
              </a:r>
              <a:endParaRPr b="0" lang="tr-TR" sz="1200" spc="-1" strike="noStrike">
                <a:latin typeface="Arial"/>
              </a:endParaRPr>
            </a:p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12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Rennes (2000 étudiants)</a:t>
              </a:r>
              <a:endParaRPr b="0" lang="tr-TR" sz="1200" spc="-1" strike="noStrike">
                <a:latin typeface="Arial"/>
              </a:endParaRPr>
            </a:p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13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Rouen (2000 étudiants)</a:t>
              </a:r>
              <a:endParaRPr b="0" lang="tr-TR" sz="1200" spc="-1" strike="noStrike">
                <a:latin typeface="Arial"/>
              </a:endParaRPr>
            </a:p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14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Strasbourg (1950 étudiants)</a:t>
              </a:r>
              <a:endParaRPr b="0" lang="tr-TR" sz="1200" spc="-1" strike="noStrike">
                <a:latin typeface="Arial"/>
              </a:endParaRPr>
            </a:p>
            <a:p>
              <a:pPr marL="181080" indent="-180720">
                <a:lnSpc>
                  <a:spcPct val="90000"/>
                </a:lnSpc>
                <a:spcBef>
                  <a:spcPts val="300"/>
                </a:spcBef>
                <a:buSzPct val="100000"/>
                <a:buBlip>
                  <a:blip r:embed="rId15"/>
                </a:buBlip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Toulouse (2950 étudiants)</a:t>
              </a: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283" name="CustomShape 12"/>
            <p:cNvSpPr/>
            <p:nvPr/>
          </p:nvSpPr>
          <p:spPr>
            <a:xfrm>
              <a:off x="753840" y="1050840"/>
              <a:ext cx="19047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6 INSA en France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284" name="Line 13"/>
            <p:cNvSpPr/>
            <p:nvPr/>
          </p:nvSpPr>
          <p:spPr>
            <a:xfrm>
              <a:off x="1363680" y="1300680"/>
              <a:ext cx="168984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285" name="CustomShape 14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6" name="CustomShape 15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22" presetSubtype="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Line 1"/>
          <p:cNvSpPr/>
          <p:nvPr/>
        </p:nvSpPr>
        <p:spPr>
          <a:xfrm>
            <a:off x="7524720" y="1436760"/>
            <a:ext cx="0" cy="1743840"/>
          </a:xfrm>
          <a:prstGeom prst="line">
            <a:avLst/>
          </a:prstGeom>
          <a:ln cap="rnd" w="38160">
            <a:solidFill>
              <a:srgbClr val="ff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Line 2"/>
          <p:cNvSpPr/>
          <p:nvPr/>
        </p:nvSpPr>
        <p:spPr>
          <a:xfrm>
            <a:off x="6011640" y="1440360"/>
            <a:ext cx="0" cy="1740240"/>
          </a:xfrm>
          <a:prstGeom prst="line">
            <a:avLst/>
          </a:prstGeom>
          <a:ln cap="rnd" w="38160">
            <a:solidFill>
              <a:srgbClr val="ff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Line 3"/>
          <p:cNvSpPr/>
          <p:nvPr/>
        </p:nvSpPr>
        <p:spPr>
          <a:xfrm>
            <a:off x="2987640" y="1447560"/>
            <a:ext cx="0" cy="1733040"/>
          </a:xfrm>
          <a:prstGeom prst="line">
            <a:avLst/>
          </a:prstGeom>
          <a:ln cap="rnd" w="38160">
            <a:solidFill>
              <a:srgbClr val="ff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Line 4"/>
          <p:cNvSpPr/>
          <p:nvPr/>
        </p:nvSpPr>
        <p:spPr>
          <a:xfrm>
            <a:off x="4500360" y="1443960"/>
            <a:ext cx="0" cy="1736640"/>
          </a:xfrm>
          <a:prstGeom prst="line">
            <a:avLst/>
          </a:prstGeom>
          <a:ln cap="rnd" w="38160">
            <a:solidFill>
              <a:srgbClr val="ff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58" name="Group 5"/>
          <p:cNvGrpSpPr/>
          <p:nvPr/>
        </p:nvGrpSpPr>
        <p:grpSpPr>
          <a:xfrm>
            <a:off x="1476360" y="1830960"/>
            <a:ext cx="2879280" cy="917280"/>
            <a:chOff x="1476360" y="1830960"/>
            <a:chExt cx="2879280" cy="917280"/>
          </a:xfrm>
        </p:grpSpPr>
        <p:sp>
          <p:nvSpPr>
            <p:cNvPr id="459" name="CustomShape 6"/>
            <p:cNvSpPr/>
            <p:nvPr/>
          </p:nvSpPr>
          <p:spPr>
            <a:xfrm>
              <a:off x="1476360" y="1830960"/>
              <a:ext cx="2879280" cy="91728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0" name="CustomShape 7"/>
            <p:cNvSpPr/>
            <p:nvPr/>
          </p:nvSpPr>
          <p:spPr>
            <a:xfrm>
              <a:off x="1763640" y="1899720"/>
              <a:ext cx="2303280" cy="639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spcBef>
                  <a:spcPts val="901"/>
                </a:spcBef>
              </a:pPr>
              <a:r>
                <a:rPr b="1" lang="tr-TR" sz="1800" spc="-1" strike="noStrike">
                  <a:solidFill>
                    <a:srgbClr val="ffffff"/>
                  </a:solidFill>
                  <a:latin typeface="Arial"/>
                  <a:ea typeface="ＭＳ Ｐゴシック"/>
                </a:rPr>
                <a:t>Filière internationale</a:t>
              </a:r>
              <a:endParaRPr b="0" lang="tr-TR" sz="1800" spc="-1" strike="noStrike">
                <a:latin typeface="Arial"/>
              </a:endParaRPr>
            </a:p>
          </p:txBody>
        </p:sp>
      </p:grpSp>
      <p:sp>
        <p:nvSpPr>
          <p:cNvPr id="461" name="CustomShape 8"/>
          <p:cNvSpPr/>
          <p:nvPr/>
        </p:nvSpPr>
        <p:spPr>
          <a:xfrm>
            <a:off x="4643280" y="1369800"/>
            <a:ext cx="4317480" cy="921960"/>
          </a:xfrm>
          <a:prstGeom prst="roundRect">
            <a:avLst>
              <a:gd name="adj" fmla="val 16667"/>
            </a:avLst>
          </a:prstGeom>
          <a:solidFill>
            <a:srgbClr val="f392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9"/>
          <p:cNvSpPr/>
          <p:nvPr/>
        </p:nvSpPr>
        <p:spPr>
          <a:xfrm>
            <a:off x="4860000" y="1631160"/>
            <a:ext cx="3889080" cy="3646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</a:pPr>
            <a:r>
              <a:rPr b="0" lang="tr-T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Département de spécialité</a:t>
            </a:r>
            <a:endParaRPr b="0" lang="tr-TR" sz="1800" spc="-1" strike="noStrike">
              <a:latin typeface="Arial"/>
            </a:endParaRPr>
          </a:p>
        </p:txBody>
      </p:sp>
      <p:sp>
        <p:nvSpPr>
          <p:cNvPr id="463" name="CustomShape 10"/>
          <p:cNvSpPr/>
          <p:nvPr/>
        </p:nvSpPr>
        <p:spPr>
          <a:xfrm>
            <a:off x="0" y="1424880"/>
            <a:ext cx="1476000" cy="157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</a:pP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Lyon, Rennes, Rouen, Starsbourg</a:t>
            </a:r>
            <a:endParaRPr b="0" lang="tr-T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</a:pP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(*) Toulouse et CVL (1+4)</a:t>
            </a:r>
            <a:endParaRPr b="0" lang="tr-TR" sz="1800" spc="-1" strike="noStrike">
              <a:latin typeface="Arial"/>
            </a:endParaRPr>
          </a:p>
        </p:txBody>
      </p:sp>
      <p:sp>
        <p:nvSpPr>
          <p:cNvPr id="464" name="TextShape 11"/>
          <p:cNvSpPr txBox="1"/>
          <p:nvPr/>
        </p:nvSpPr>
        <p:spPr>
          <a:xfrm>
            <a:off x="127080" y="121320"/>
            <a:ext cx="7871400" cy="556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3600" spc="-1" strike="noStrike" cap="all">
                <a:solidFill>
                  <a:srgbClr val="ff0000"/>
                </a:solidFill>
                <a:latin typeface="Arial"/>
                <a:ea typeface="ＭＳ Ｐゴシック"/>
              </a:rPr>
              <a:t>La FORMATION en 5 ans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CustomShape 12"/>
          <p:cNvSpPr/>
          <p:nvPr/>
        </p:nvSpPr>
        <p:spPr>
          <a:xfrm>
            <a:off x="1547640" y="2811600"/>
            <a:ext cx="1225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1</a:t>
            </a:r>
            <a:r>
              <a:rPr b="0" lang="tr-TR" sz="1800" spc="-1" strike="noStrike" baseline="30000">
                <a:solidFill>
                  <a:srgbClr val="000000"/>
                </a:solidFill>
                <a:latin typeface="Arial Narrow"/>
                <a:ea typeface="ＭＳ Ｐゴシック"/>
              </a:rPr>
              <a:t>e</a:t>
            </a: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année</a:t>
            </a:r>
            <a:endParaRPr b="0" lang="tr-TR" sz="1800" spc="-1" strike="noStrike">
              <a:latin typeface="Arial"/>
            </a:endParaRPr>
          </a:p>
        </p:txBody>
      </p:sp>
      <p:sp>
        <p:nvSpPr>
          <p:cNvPr id="466" name="CustomShape 13"/>
          <p:cNvSpPr/>
          <p:nvPr/>
        </p:nvSpPr>
        <p:spPr>
          <a:xfrm>
            <a:off x="3203640" y="2811600"/>
            <a:ext cx="1225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2</a:t>
            </a:r>
            <a:r>
              <a:rPr b="0" lang="tr-TR" sz="1800" spc="-1" strike="noStrike" baseline="30000">
                <a:solidFill>
                  <a:srgbClr val="000000"/>
                </a:solidFill>
                <a:latin typeface="Arial Narrow"/>
                <a:ea typeface="ＭＳ Ｐゴシック"/>
              </a:rPr>
              <a:t>e</a:t>
            </a: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année</a:t>
            </a:r>
            <a:endParaRPr b="0" lang="tr-TR" sz="1800" spc="-1" strike="noStrike">
              <a:latin typeface="Arial"/>
            </a:endParaRPr>
          </a:p>
        </p:txBody>
      </p:sp>
      <p:sp>
        <p:nvSpPr>
          <p:cNvPr id="467" name="CustomShape 14"/>
          <p:cNvSpPr/>
          <p:nvPr/>
        </p:nvSpPr>
        <p:spPr>
          <a:xfrm>
            <a:off x="4643280" y="2811600"/>
            <a:ext cx="1225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3</a:t>
            </a:r>
            <a:r>
              <a:rPr b="0" lang="tr-TR" sz="1800" spc="-1" strike="noStrike" baseline="30000">
                <a:solidFill>
                  <a:srgbClr val="000000"/>
                </a:solidFill>
                <a:latin typeface="Arial Narrow"/>
                <a:ea typeface="ＭＳ Ｐゴシック"/>
              </a:rPr>
              <a:t>e</a:t>
            </a: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année</a:t>
            </a:r>
            <a:endParaRPr b="0" lang="tr-TR" sz="1800" spc="-1" strike="noStrike">
              <a:latin typeface="Arial"/>
            </a:endParaRPr>
          </a:p>
        </p:txBody>
      </p:sp>
      <p:sp>
        <p:nvSpPr>
          <p:cNvPr id="468" name="CustomShape 15"/>
          <p:cNvSpPr/>
          <p:nvPr/>
        </p:nvSpPr>
        <p:spPr>
          <a:xfrm>
            <a:off x="6156360" y="2811600"/>
            <a:ext cx="1225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4</a:t>
            </a:r>
            <a:r>
              <a:rPr b="0" lang="tr-TR" sz="1800" spc="-1" strike="noStrike" baseline="30000">
                <a:solidFill>
                  <a:srgbClr val="000000"/>
                </a:solidFill>
                <a:latin typeface="Arial Narrow"/>
                <a:ea typeface="ＭＳ Ｐゴシック"/>
              </a:rPr>
              <a:t>e</a:t>
            </a: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année</a:t>
            </a:r>
            <a:endParaRPr b="0" lang="tr-TR" sz="1800" spc="-1" strike="noStrike">
              <a:latin typeface="Arial"/>
            </a:endParaRPr>
          </a:p>
        </p:txBody>
      </p:sp>
      <p:sp>
        <p:nvSpPr>
          <p:cNvPr id="469" name="CustomShape 16"/>
          <p:cNvSpPr/>
          <p:nvPr/>
        </p:nvSpPr>
        <p:spPr>
          <a:xfrm>
            <a:off x="7667640" y="2811600"/>
            <a:ext cx="1225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5</a:t>
            </a:r>
            <a:r>
              <a:rPr b="0" lang="tr-TR" sz="1800" spc="-1" strike="noStrike" baseline="30000">
                <a:solidFill>
                  <a:srgbClr val="000000"/>
                </a:solidFill>
                <a:latin typeface="Arial Narrow"/>
                <a:ea typeface="ＭＳ Ｐゴシック"/>
              </a:rPr>
              <a:t>e</a:t>
            </a:r>
            <a:r>
              <a:rPr b="0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année</a:t>
            </a:r>
            <a:endParaRPr b="0" lang="tr-TR" sz="1800" spc="-1" strike="noStrike">
              <a:latin typeface="Arial"/>
            </a:endParaRPr>
          </a:p>
        </p:txBody>
      </p:sp>
      <p:sp>
        <p:nvSpPr>
          <p:cNvPr id="470" name="CustomShape 17"/>
          <p:cNvSpPr/>
          <p:nvPr/>
        </p:nvSpPr>
        <p:spPr>
          <a:xfrm>
            <a:off x="411120" y="3296880"/>
            <a:ext cx="7889400" cy="182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Les filières internationales du Groupe INSA : </a:t>
            </a:r>
            <a:endParaRPr b="0" lang="tr-T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	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Lyon :                   EURINSA  et SCAN</a:t>
            </a:r>
            <a:endParaRPr b="0" lang="tr-T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	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Toulouse :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	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  IBERINSA  et ENG’INSA </a:t>
            </a:r>
            <a:endParaRPr b="0" lang="tr-T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	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Rennes : 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	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  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	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  FIRE (+ SPIR)</a:t>
            </a:r>
            <a:endParaRPr b="0" lang="tr-T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	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Rouen et CVL :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	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  SIB</a:t>
            </a:r>
            <a:endParaRPr b="0" lang="tr-T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	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Strasbourg : 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	</a:t>
            </a:r>
            <a:r>
              <a:rPr b="1" lang="tr-TR" sz="18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  DEUTSCHINSA   </a:t>
            </a:r>
            <a:r>
              <a:rPr b="1" lang="tr-TR" sz="2400" spc="-1" strike="noStrike">
                <a:solidFill>
                  <a:srgbClr val="000000"/>
                </a:solidFill>
                <a:latin typeface="Arial Narrow"/>
                <a:ea typeface="ＭＳ Ｐゴシック"/>
              </a:rPr>
              <a:t> </a:t>
            </a:r>
            <a:endParaRPr b="0" lang="tr-TR" sz="2400" spc="-1" strike="noStrike">
              <a:latin typeface="Arial"/>
            </a:endParaRPr>
          </a:p>
        </p:txBody>
      </p:sp>
      <p:sp>
        <p:nvSpPr>
          <p:cNvPr id="471" name="Line 18"/>
          <p:cNvSpPr/>
          <p:nvPr/>
        </p:nvSpPr>
        <p:spPr>
          <a:xfrm>
            <a:off x="239040" y="718920"/>
            <a:ext cx="5007240" cy="0"/>
          </a:xfrm>
          <a:prstGeom prst="line">
            <a:avLst/>
          </a:prstGeom>
          <a:ln w="12600">
            <a:solidFill>
              <a:schemeClr val="tx2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472" name="Group 19"/>
          <p:cNvGrpSpPr/>
          <p:nvPr/>
        </p:nvGrpSpPr>
        <p:grpSpPr>
          <a:xfrm>
            <a:off x="1476360" y="839880"/>
            <a:ext cx="2879280" cy="917280"/>
            <a:chOff x="1476360" y="839880"/>
            <a:chExt cx="2879280" cy="917280"/>
          </a:xfrm>
        </p:grpSpPr>
        <p:sp>
          <p:nvSpPr>
            <p:cNvPr id="473" name="CustomShape 20"/>
            <p:cNvSpPr/>
            <p:nvPr/>
          </p:nvSpPr>
          <p:spPr>
            <a:xfrm>
              <a:off x="1476360" y="839880"/>
              <a:ext cx="2879280" cy="91728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4" name="CustomShape 21"/>
            <p:cNvSpPr/>
            <p:nvPr/>
          </p:nvSpPr>
          <p:spPr>
            <a:xfrm>
              <a:off x="1763640" y="1067760"/>
              <a:ext cx="230328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spcBef>
                  <a:spcPts val="901"/>
                </a:spcBef>
              </a:pPr>
              <a:r>
                <a:rPr b="1" lang="tr-TR" sz="1800" spc="-1" strike="noStrike">
                  <a:solidFill>
                    <a:srgbClr val="ffffff"/>
                  </a:solidFill>
                  <a:latin typeface="Arial"/>
                  <a:ea typeface="ＭＳ Ｐゴシック"/>
                </a:rPr>
                <a:t>Filière classique</a:t>
              </a:r>
              <a:endParaRPr b="0" lang="tr-TR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Shape 1"/>
          <p:cNvSpPr txBox="1"/>
          <p:nvPr/>
        </p:nvSpPr>
        <p:spPr>
          <a:xfrm>
            <a:off x="395640" y="961560"/>
            <a:ext cx="8748000" cy="7426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p>
            <a:pPr marL="343080" indent="-342720">
              <a:lnSpc>
                <a:spcPct val="90000"/>
              </a:lnSpc>
              <a:spcBef>
                <a:spcPts val="519"/>
              </a:spcBef>
            </a:pPr>
            <a:r>
              <a:rPr b="0" lang="fr-FR" sz="2600" spc="-1" strike="noStrike">
                <a:solidFill>
                  <a:srgbClr val="969397"/>
                </a:solidFill>
                <a:latin typeface="Arial"/>
                <a:ea typeface="ＭＳ Ｐゴシック"/>
              </a:rPr>
              <a:t>Deux années en début de cursus pour faciliter l’intégration des étudiants internationaux : 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601"/>
              </a:spcBef>
            </a:pP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561"/>
              </a:spcBef>
            </a:pP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CustomShape 2"/>
          <p:cNvSpPr/>
          <p:nvPr/>
        </p:nvSpPr>
        <p:spPr>
          <a:xfrm>
            <a:off x="826920" y="3012480"/>
            <a:ext cx="6857640" cy="82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indent="-2160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tr-T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Bases scientifiques et technologiques </a:t>
            </a:r>
            <a:endParaRPr b="0" lang="tr-TR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tr-T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Connaissances humaines et sociales </a:t>
            </a:r>
            <a:endParaRPr b="0" lang="tr-TR" sz="2000" spc="-1" strike="noStrike">
              <a:latin typeface="Arial"/>
            </a:endParaRPr>
          </a:p>
        </p:txBody>
      </p:sp>
      <p:sp>
        <p:nvSpPr>
          <p:cNvPr id="477" name="CustomShape 3"/>
          <p:cNvSpPr/>
          <p:nvPr/>
        </p:nvSpPr>
        <p:spPr>
          <a:xfrm>
            <a:off x="1333080" y="3901680"/>
            <a:ext cx="9143640" cy="140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tr-TR" sz="2000" spc="-1" strike="noStrike">
                <a:solidFill>
                  <a:srgbClr val="e42618"/>
                </a:solidFill>
                <a:latin typeface="Arial"/>
                <a:ea typeface="ＭＳ Ｐゴシック"/>
              </a:rPr>
              <a:t>Programme identique à celui de la Filière Classique  </a:t>
            </a:r>
            <a:endParaRPr b="0" lang="tr-T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tr-TR" sz="2000" spc="-1" strike="noStrike">
                <a:solidFill>
                  <a:srgbClr val="e42618"/>
                </a:solidFill>
                <a:latin typeface="Arial"/>
                <a:ea typeface="ＭＳ Ｐゴシック"/>
              </a:rPr>
              <a:t>avec, en plus, des spécificités en langues et cultures</a:t>
            </a:r>
            <a:endParaRPr b="0" lang="tr-T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tr-TR" sz="20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b="0" lang="tr-TR" sz="2000" spc="-1" strike="noStrike">
              <a:latin typeface="Arial"/>
            </a:endParaRPr>
          </a:p>
        </p:txBody>
      </p:sp>
      <p:sp>
        <p:nvSpPr>
          <p:cNvPr id="478" name="CustomShape 4"/>
          <p:cNvSpPr/>
          <p:nvPr/>
        </p:nvSpPr>
        <p:spPr>
          <a:xfrm>
            <a:off x="323640" y="195480"/>
            <a:ext cx="882000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tr-TR" sz="3000" spc="-1" strike="noStrike">
                <a:solidFill>
                  <a:srgbClr val="e42618"/>
                </a:solidFill>
                <a:latin typeface="Arial"/>
              </a:rPr>
              <a:t>LE PROGRAMME DES FILIERES INTERNATIONALES</a:t>
            </a:r>
            <a:endParaRPr b="0" lang="tr-TR" sz="3000" spc="-1" strike="noStrike">
              <a:latin typeface="Arial"/>
            </a:endParaRPr>
          </a:p>
        </p:txBody>
      </p:sp>
      <p:sp>
        <p:nvSpPr>
          <p:cNvPr id="479" name="CustomShape 5"/>
          <p:cNvSpPr/>
          <p:nvPr/>
        </p:nvSpPr>
        <p:spPr>
          <a:xfrm>
            <a:off x="646200" y="1842120"/>
            <a:ext cx="849744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tr-TR" sz="2000" spc="-1" strike="noStrike">
                <a:solidFill>
                  <a:srgbClr val="969397"/>
                </a:solidFill>
                <a:latin typeface="Arial"/>
                <a:ea typeface="ＭＳ Ｐゴシック"/>
              </a:rPr>
              <a:t>Groupes composés d’étudiants français et d’étudiants internationaux : immersion multiculturelle grâce aux échanges quotidiens avec des étudiants d’horizons variés</a:t>
            </a:r>
            <a:endParaRPr b="0" lang="tr-TR" sz="2000" spc="-1" strike="noStrike">
              <a:latin typeface="Arial"/>
            </a:endParaRPr>
          </a:p>
        </p:txBody>
      </p:sp>
      <p:sp>
        <p:nvSpPr>
          <p:cNvPr id="480" name="Line 6"/>
          <p:cNvSpPr/>
          <p:nvPr/>
        </p:nvSpPr>
        <p:spPr>
          <a:xfrm>
            <a:off x="323280" y="961200"/>
            <a:ext cx="5943600" cy="0"/>
          </a:xfrm>
          <a:prstGeom prst="line">
            <a:avLst/>
          </a:prstGeom>
          <a:ln w="12600">
            <a:solidFill>
              <a:schemeClr val="tx2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212" dur="indefinite" restart="never" nodeType="tmRoot">
          <p:childTnLst>
            <p:seq>
              <p:cTn id="213" dur="indefinite" nodeType="mainSeq">
                <p:childTnLst>
                  <p:par>
                    <p:cTn id="214" nodeType="clickEffect" fill="hold">
                      <p:stCondLst>
                        <p:cond delay="indefinite"/>
                      </p:stCondLst>
                      <p:childTnLst>
                        <p:par>
                          <p:cTn id="21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nodeType="clickEffect" fill="hold">
                      <p:stCondLst>
                        <p:cond delay="indefinite"/>
                      </p:stCondLst>
                      <p:childTnLst>
                        <p:par>
                          <p:cTn id="21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362880" y="81000"/>
            <a:ext cx="7876080" cy="856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Spécificités des filières internationales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TextShape 2"/>
          <p:cNvSpPr txBox="1"/>
          <p:nvPr/>
        </p:nvSpPr>
        <p:spPr>
          <a:xfrm>
            <a:off x="581760" y="1073160"/>
            <a:ext cx="8409240" cy="35211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9000"/>
          </a:bodyPr>
          <a:p>
            <a:pPr marL="271440" indent="-271080">
              <a:lnSpc>
                <a:spcPct val="90000"/>
              </a:lnSpc>
              <a:spcBef>
                <a:spcPts val="360"/>
              </a:spcBef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Pédagogie adaptée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90000"/>
              </a:lnSpc>
              <a:spcBef>
                <a:spcPts val="320"/>
              </a:spcBef>
              <a:buSzPct val="100051"/>
              <a:buBlip>
                <a:blip r:embed="rId1"/>
              </a:buBlip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Petits groupes (25 élèves)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pPr lvl="1" marL="743040" indent="-285480">
              <a:lnSpc>
                <a:spcPct val="90000"/>
              </a:lnSpc>
              <a:spcBef>
                <a:spcPts val="320"/>
              </a:spcBef>
              <a:buSzPct val="100051"/>
              <a:buBlip>
                <a:blip r:embed="rId2"/>
              </a:buBlip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Documents spécifiques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pPr lvl="1" marL="743040" indent="-285480">
              <a:lnSpc>
                <a:spcPct val="90000"/>
              </a:lnSpc>
              <a:spcBef>
                <a:spcPts val="320"/>
              </a:spcBef>
              <a:buSzPct val="100051"/>
              <a:buBlip>
                <a:blip r:embed="rId3"/>
              </a:buBlip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Tutorat ou soutien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pPr lvl="1" marL="743040" indent="-285480">
              <a:lnSpc>
                <a:spcPct val="90000"/>
              </a:lnSpc>
              <a:spcBef>
                <a:spcPts val="320"/>
              </a:spcBef>
              <a:buSzPct val="100051"/>
              <a:buBlip>
                <a:blip r:embed="rId4"/>
              </a:buBlip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Cours de FLE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</a:pP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  <a:p>
            <a:pPr marL="271440" indent="-271080">
              <a:lnSpc>
                <a:spcPct val="90000"/>
              </a:lnSpc>
              <a:spcBef>
                <a:spcPts val="360"/>
              </a:spcBef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Travail en binômes :  français/étranger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271440" indent="-271080">
              <a:lnSpc>
                <a:spcPct val="90000"/>
              </a:lnSpc>
              <a:spcBef>
                <a:spcPts val="360"/>
              </a:spcBef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Stage d’exécution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90000"/>
              </a:lnSpc>
              <a:spcBef>
                <a:spcPts val="320"/>
              </a:spcBef>
              <a:buSzPct val="100051"/>
              <a:buBlip>
                <a:blip r:embed="rId5"/>
              </a:buBlip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en France à la fin de la 1</a:t>
            </a:r>
            <a:r>
              <a:rPr b="0" lang="fr-FR" sz="1600" spc="-1" strike="noStrike" baseline="30000">
                <a:solidFill>
                  <a:srgbClr val="4f4d50"/>
                </a:solidFill>
                <a:latin typeface="Arial"/>
              </a:rPr>
              <a:t>ère</a:t>
            </a: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 année (4 semaines)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endParaRPr b="0" lang="fr-FR" sz="1600" spc="-1" strike="noStrike">
              <a:solidFill>
                <a:srgbClr val="000000"/>
              </a:solidFill>
              <a:latin typeface="Arial"/>
            </a:endParaRPr>
          </a:p>
          <a:p>
            <a:pPr marL="271440" indent="-271080">
              <a:lnSpc>
                <a:spcPct val="90000"/>
              </a:lnSpc>
              <a:spcBef>
                <a:spcPts val="360"/>
              </a:spcBef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Découverte de la culture française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90000"/>
              </a:lnSpc>
              <a:spcBef>
                <a:spcPts val="320"/>
              </a:spcBef>
              <a:buSzPct val="100051"/>
              <a:buBlip>
                <a:blip r:embed="rId6"/>
              </a:buBlip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Visites, expositions, conférences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  <a:p>
            <a:endParaRPr b="0" lang="fr-FR" sz="1600" spc="-1" strike="noStrike">
              <a:solidFill>
                <a:srgbClr val="000000"/>
              </a:solidFill>
              <a:latin typeface="Arial"/>
            </a:endParaRPr>
          </a:p>
          <a:p>
            <a:pPr marL="271440" indent="-271080">
              <a:lnSpc>
                <a:spcPct val="90000"/>
              </a:lnSpc>
              <a:spcBef>
                <a:spcPts val="360"/>
              </a:spcBef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Ecole d’été ou semestre préparatoire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90000"/>
              </a:lnSpc>
              <a:spcBef>
                <a:spcPts val="320"/>
              </a:spcBef>
              <a:buSzPct val="100051"/>
              <a:buBlip>
                <a:blip r:embed="rId7"/>
              </a:buBlip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Si niveau de français insuffisant</a:t>
            </a:r>
            <a:endParaRPr b="0" lang="fr-FR" sz="1600" spc="-1" strike="noStrike">
              <a:solidFill>
                <a:srgbClr val="4f4d50"/>
              </a:solidFill>
              <a:latin typeface="Arial"/>
            </a:endParaRPr>
          </a:p>
        </p:txBody>
      </p:sp>
      <p:sp>
        <p:nvSpPr>
          <p:cNvPr id="483" name="Line 3"/>
          <p:cNvSpPr/>
          <p:nvPr/>
        </p:nvSpPr>
        <p:spPr>
          <a:xfrm>
            <a:off x="323280" y="961200"/>
            <a:ext cx="5943600" cy="0"/>
          </a:xfrm>
          <a:prstGeom prst="line">
            <a:avLst/>
          </a:prstGeom>
          <a:ln w="12600">
            <a:solidFill>
              <a:schemeClr val="tx2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484" name="Espace réservé pour une image  2" descr=""/>
          <p:cNvPicPr/>
          <p:nvPr/>
        </p:nvPicPr>
        <p:blipFill>
          <a:blip r:embed="rId8"/>
          <a:srcRect l="36522" t="0" r="30505" b="0"/>
          <a:stretch/>
        </p:blipFill>
        <p:spPr>
          <a:xfrm>
            <a:off x="6599160" y="0"/>
            <a:ext cx="2544480" cy="5142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5" name="Table 1"/>
          <p:cNvGraphicFramePr/>
          <p:nvPr/>
        </p:nvGraphicFramePr>
        <p:xfrm>
          <a:off x="1103400" y="1245960"/>
          <a:ext cx="7883640" cy="3130200"/>
        </p:xfrm>
        <a:graphic>
          <a:graphicData uri="http://schemas.openxmlformats.org/drawingml/2006/table">
            <a:tbl>
              <a:tblPr/>
              <a:tblGrid>
                <a:gridCol w="1620000"/>
                <a:gridCol w="1584000"/>
                <a:gridCol w="2844000"/>
                <a:gridCol w="1836000"/>
              </a:tblGrid>
              <a:tr h="3092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tr-TR" sz="900" spc="-1" strike="noStrike">
                          <a:solidFill>
                            <a:srgbClr val="e42618"/>
                          </a:solidFill>
                          <a:latin typeface="Arial"/>
                          <a:ea typeface="ＭＳ Ｐゴシック"/>
                        </a:rPr>
                        <a:t>AMERINSA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648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4f4d5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4f4d50"/>
                          </a:solidFill>
                          <a:latin typeface="Arial"/>
                          <a:ea typeface="ＭＳ Ｐゴシック"/>
                        </a:rPr>
                        <a:t>Amérique Latine-Caraïbes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4f4d5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4f4d5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français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6480">
                      <a:solidFill>
                        <a:srgbClr val="ffffff"/>
                      </a:solidFill>
                    </a:lnR>
                    <a:lnT w="12240">
                      <a:solidFill>
                        <a:srgbClr val="4f4d5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092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tr-TR" sz="900" spc="-1" strike="noStrike">
                          <a:solidFill>
                            <a:srgbClr val="e42618"/>
                          </a:solidFill>
                          <a:latin typeface="Arial"/>
                          <a:ea typeface="ＭＳ Ｐゴシック"/>
                        </a:rPr>
                        <a:t>ASINSA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648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4f4d50"/>
                          </a:solidFill>
                          <a:latin typeface="Arial"/>
                          <a:ea typeface="ＭＳ Ｐゴシック"/>
                        </a:rPr>
                        <a:t>Asie du Sud-est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français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648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</a:tr>
              <a:tr h="3092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tr-TR" sz="900" spc="-1" strike="noStrike">
                          <a:solidFill>
                            <a:srgbClr val="e42618"/>
                          </a:solidFill>
                          <a:latin typeface="Arial"/>
                          <a:ea typeface="ＭＳ Ｐゴシック"/>
                        </a:rPr>
                        <a:t>DEUTSCHINSA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648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4f4d50"/>
                          </a:solidFill>
                          <a:latin typeface="Arial"/>
                          <a:ea typeface="ＭＳ Ｐゴシック"/>
                        </a:rPr>
                        <a:t>Toutes origines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50% allemand / 50% français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648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092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tr-TR" sz="900" spc="-1" strike="noStrike">
                          <a:solidFill>
                            <a:srgbClr val="e42618"/>
                          </a:solidFill>
                          <a:latin typeface="Arial"/>
                          <a:ea typeface="ＭＳ Ｐゴシック"/>
                        </a:rPr>
                        <a:t>EURINSA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648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4f4d50"/>
                          </a:solidFill>
                          <a:latin typeface="Arial"/>
                          <a:ea typeface="ＭＳ Ｐゴシック"/>
                        </a:rPr>
                        <a:t>Europe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français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648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</a:tr>
              <a:tr h="3092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tr-TR" sz="900" spc="-1" strike="noStrike">
                          <a:solidFill>
                            <a:srgbClr val="e42618"/>
                          </a:solidFill>
                          <a:latin typeface="Arial"/>
                          <a:ea typeface="ＭＳ Ｐゴシック"/>
                        </a:rPr>
                        <a:t>FIRE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648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4f4d50"/>
                          </a:solidFill>
                          <a:latin typeface="Arial"/>
                          <a:ea typeface="ＭＳ Ｐゴシック"/>
                        </a:rPr>
                        <a:t>Toutes origines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français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648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092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tr-TR" sz="900" spc="-1" strike="noStrike">
                          <a:solidFill>
                            <a:srgbClr val="e42618"/>
                          </a:solidFill>
                          <a:latin typeface="Arial"/>
                          <a:ea typeface="ＭＳ Ｐゴシック"/>
                        </a:rPr>
                        <a:t>IBERINSA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648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4f4d50"/>
                          </a:solidFill>
                          <a:latin typeface="Arial"/>
                          <a:ea typeface="ＭＳ Ｐゴシック"/>
                        </a:rPr>
                        <a:t>Espagne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75% français / 25% espagnol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648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</a:tr>
              <a:tr h="3092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tr-TR" sz="900" spc="-1" strike="noStrike">
                          <a:solidFill>
                            <a:srgbClr val="e42618"/>
                          </a:solidFill>
                          <a:latin typeface="Arial"/>
                          <a:ea typeface="ＭＳ Ｐゴシック"/>
                        </a:rPr>
                        <a:t>NORGINSA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648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4f4d50"/>
                          </a:solidFill>
                          <a:latin typeface="Arial"/>
                          <a:ea typeface="ＭＳ Ｐゴシック"/>
                        </a:rPr>
                        <a:t>Norvège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80% français / 20% anglais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648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092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tr-TR" sz="900" spc="-1" strike="noStrike">
                          <a:solidFill>
                            <a:srgbClr val="e42618"/>
                          </a:solidFill>
                          <a:latin typeface="Arial"/>
                          <a:ea typeface="ＭＳ Ｐゴシック"/>
                        </a:rPr>
                        <a:t>SCAN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648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4f4d50"/>
                          </a:solidFill>
                          <a:latin typeface="Arial"/>
                          <a:ea typeface="ＭＳ Ｐゴシック"/>
                        </a:rPr>
                        <a:t>Toutes origines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80% anglais / 20% français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648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cdbdc"/>
                    </a:solidFill>
                  </a:tcPr>
                </a:tc>
              </a:tr>
              <a:tr h="3092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tr-TR" sz="900" spc="-1" strike="noStrike">
                          <a:solidFill>
                            <a:srgbClr val="e42618"/>
                          </a:solidFill>
                          <a:latin typeface="Arial"/>
                          <a:ea typeface="ＭＳ Ｐゴシック"/>
                        </a:rPr>
                        <a:t>SIB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648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4f4d50"/>
                          </a:solidFill>
                          <a:latin typeface="Arial"/>
                          <a:ea typeface="ＭＳ Ｐゴシック"/>
                        </a:rPr>
                        <a:t>Toutes origines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50% anglais / 50% français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648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4740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tr-TR" sz="900" spc="-1" strike="noStrike">
                          <a:solidFill>
                            <a:srgbClr val="e42618"/>
                          </a:solidFill>
                          <a:latin typeface="Arial"/>
                          <a:ea typeface="ＭＳ Ｐゴシック"/>
                        </a:rPr>
                        <a:t>Premier Cycle en Espagne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648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648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4f4d50"/>
                          </a:solidFill>
                          <a:latin typeface="Arial"/>
                        </a:rPr>
                        <a:t>Europe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648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6480">
                      <a:noFill/>
                    </a:lnB>
                    <a:solidFill>
                      <a:srgbClr val="dcdbdc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tr-TR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espagnol</a:t>
                      </a:r>
                      <a:endParaRPr b="0" lang="tr-TR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648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6480">
                      <a:noFill/>
                    </a:lnB>
                    <a:solidFill>
                      <a:srgbClr val="dcdbdc"/>
                    </a:solidFill>
                  </a:tcPr>
                </a:tc>
              </a:tr>
            </a:tbl>
          </a:graphicData>
        </a:graphic>
      </p:graphicFrame>
      <p:sp>
        <p:nvSpPr>
          <p:cNvPr id="486" name="TextShape 2"/>
          <p:cNvSpPr txBox="1"/>
          <p:nvPr/>
        </p:nvSpPr>
        <p:spPr>
          <a:xfrm>
            <a:off x="362880" y="81000"/>
            <a:ext cx="787608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Filières internationales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CustomShape 3"/>
          <p:cNvSpPr/>
          <p:nvPr/>
        </p:nvSpPr>
        <p:spPr>
          <a:xfrm>
            <a:off x="1103400" y="996120"/>
            <a:ext cx="194292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tr-TR" sz="900" spc="-1" strike="noStrike">
                <a:solidFill>
                  <a:srgbClr val="e42618"/>
                </a:solidFill>
                <a:latin typeface="Arial"/>
                <a:ea typeface="ＭＳ Ｐゴシック"/>
              </a:rPr>
              <a:t>NOM DE LA FILIÈRE</a:t>
            </a:r>
            <a:endParaRPr b="0" lang="tr-TR" sz="900" spc="-1" strike="noStrike">
              <a:latin typeface="Arial"/>
            </a:endParaRPr>
          </a:p>
        </p:txBody>
      </p:sp>
      <p:sp>
        <p:nvSpPr>
          <p:cNvPr id="488" name="CustomShape 4"/>
          <p:cNvSpPr/>
          <p:nvPr/>
        </p:nvSpPr>
        <p:spPr>
          <a:xfrm>
            <a:off x="2247840" y="996120"/>
            <a:ext cx="206640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tr-TR" sz="900" spc="-1" strike="noStrike">
                <a:solidFill>
                  <a:srgbClr val="4f4d50"/>
                </a:solidFill>
                <a:latin typeface="Arial"/>
                <a:ea typeface="ＭＳ Ｐゴシック"/>
              </a:rPr>
              <a:t>Zone géographique concernée</a:t>
            </a:r>
            <a:endParaRPr b="0" lang="tr-TR" sz="900" spc="-1" strike="noStrike">
              <a:latin typeface="Arial"/>
            </a:endParaRPr>
          </a:p>
        </p:txBody>
      </p:sp>
      <p:sp>
        <p:nvSpPr>
          <p:cNvPr id="489" name="CustomShape 5"/>
          <p:cNvSpPr/>
          <p:nvPr/>
        </p:nvSpPr>
        <p:spPr>
          <a:xfrm>
            <a:off x="7129440" y="981720"/>
            <a:ext cx="175068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tr-TR" sz="9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Cours dispensés en :</a:t>
            </a:r>
            <a:endParaRPr b="0" lang="tr-TR" sz="900" spc="-1" strike="noStrike">
              <a:latin typeface="Arial"/>
            </a:endParaRPr>
          </a:p>
        </p:txBody>
      </p:sp>
      <p:sp>
        <p:nvSpPr>
          <p:cNvPr id="490" name="CustomShape 6"/>
          <p:cNvSpPr/>
          <p:nvPr/>
        </p:nvSpPr>
        <p:spPr>
          <a:xfrm rot="18250800">
            <a:off x="4557960" y="923400"/>
            <a:ext cx="48276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tr-TR" sz="900" spc="-1" strike="noStrike">
                <a:solidFill>
                  <a:srgbClr val="969397"/>
                </a:solidFill>
                <a:latin typeface="Arial"/>
                <a:ea typeface="ＭＳ Ｐゴシック"/>
              </a:rPr>
              <a:t>LYON</a:t>
            </a:r>
            <a:endParaRPr b="0" lang="tr-TR" sz="900" spc="-1" strike="noStrike">
              <a:latin typeface="Arial"/>
            </a:endParaRPr>
          </a:p>
        </p:txBody>
      </p:sp>
      <p:sp>
        <p:nvSpPr>
          <p:cNvPr id="491" name="CustomShape 7"/>
          <p:cNvSpPr/>
          <p:nvPr/>
        </p:nvSpPr>
        <p:spPr>
          <a:xfrm rot="18249000">
            <a:off x="4933080" y="831600"/>
            <a:ext cx="7520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tr-TR" sz="900" spc="-1" strike="noStrike">
                <a:solidFill>
                  <a:srgbClr val="808080"/>
                </a:solidFill>
                <a:latin typeface="Arial"/>
                <a:ea typeface="ＭＳ Ｐゴシック"/>
              </a:rPr>
              <a:t>RENNES</a:t>
            </a:r>
            <a:endParaRPr b="0" lang="tr-TR" sz="900" spc="-1" strike="noStrike">
              <a:latin typeface="Arial"/>
            </a:endParaRPr>
          </a:p>
        </p:txBody>
      </p:sp>
      <p:sp>
        <p:nvSpPr>
          <p:cNvPr id="492" name="CustomShape 8"/>
          <p:cNvSpPr/>
          <p:nvPr/>
        </p:nvSpPr>
        <p:spPr>
          <a:xfrm rot="18249000">
            <a:off x="5441040" y="830160"/>
            <a:ext cx="75528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tr-TR" sz="900" spc="-1" strike="noStrike">
                <a:solidFill>
                  <a:srgbClr val="595959"/>
                </a:solidFill>
                <a:latin typeface="Arial"/>
                <a:ea typeface="ＭＳ Ｐゴシック"/>
              </a:rPr>
              <a:t>ROUEN</a:t>
            </a:r>
            <a:endParaRPr b="0" lang="tr-TR" sz="900" spc="-1" strike="noStrike">
              <a:latin typeface="Arial"/>
            </a:endParaRPr>
          </a:p>
        </p:txBody>
      </p:sp>
      <p:sp>
        <p:nvSpPr>
          <p:cNvPr id="493" name="CustomShape 9"/>
          <p:cNvSpPr/>
          <p:nvPr/>
        </p:nvSpPr>
        <p:spPr>
          <a:xfrm rot="18249000">
            <a:off x="5845680" y="692280"/>
            <a:ext cx="10886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tr-TR" sz="9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STRASBOURG</a:t>
            </a:r>
            <a:endParaRPr b="0" lang="tr-TR" sz="900" spc="-1" strike="noStrike">
              <a:latin typeface="Arial"/>
            </a:endParaRPr>
          </a:p>
        </p:txBody>
      </p:sp>
      <p:sp>
        <p:nvSpPr>
          <p:cNvPr id="494" name="CustomShape 10"/>
          <p:cNvSpPr/>
          <p:nvPr/>
        </p:nvSpPr>
        <p:spPr>
          <a:xfrm rot="18249000">
            <a:off x="6333120" y="723960"/>
            <a:ext cx="101232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tr-TR" sz="900" spc="-1" strike="noStrike">
                <a:solidFill>
                  <a:srgbClr val="262626"/>
                </a:solidFill>
                <a:latin typeface="Arial"/>
                <a:ea typeface="ＭＳ Ｐゴシック"/>
              </a:rPr>
              <a:t>TOULOUSE</a:t>
            </a:r>
            <a:endParaRPr b="0" lang="tr-TR" sz="900" spc="-1" strike="noStrike">
              <a:latin typeface="Arial"/>
            </a:endParaRPr>
          </a:p>
        </p:txBody>
      </p:sp>
      <p:grpSp>
        <p:nvGrpSpPr>
          <p:cNvPr id="495" name="Group 11"/>
          <p:cNvGrpSpPr/>
          <p:nvPr/>
        </p:nvGrpSpPr>
        <p:grpSpPr>
          <a:xfrm>
            <a:off x="4644000" y="1295640"/>
            <a:ext cx="2109240" cy="3026160"/>
            <a:chOff x="4644000" y="1295640"/>
            <a:chExt cx="2109240" cy="3026160"/>
          </a:xfrm>
        </p:grpSpPr>
        <p:sp>
          <p:nvSpPr>
            <p:cNvPr id="496" name="Line 12"/>
            <p:cNvSpPr/>
            <p:nvPr/>
          </p:nvSpPr>
          <p:spPr>
            <a:xfrm flipH="1">
              <a:off x="4750200" y="1321920"/>
              <a:ext cx="3240" cy="2845080"/>
            </a:xfrm>
            <a:prstGeom prst="line">
              <a:avLst/>
            </a:prstGeom>
            <a:ln w="28440">
              <a:solidFill>
                <a:schemeClr val="tx2">
                  <a:lumMod val="60000"/>
                  <a:lumOff val="40000"/>
                </a:schemeClr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7" name="Line 13"/>
            <p:cNvSpPr/>
            <p:nvPr/>
          </p:nvSpPr>
          <p:spPr>
            <a:xfrm>
              <a:off x="5189040" y="1298880"/>
              <a:ext cx="0" cy="1373040"/>
            </a:xfrm>
            <a:prstGeom prst="line">
              <a:avLst/>
            </a:prstGeom>
            <a:ln w="28440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8" name="Line 14"/>
            <p:cNvSpPr/>
            <p:nvPr/>
          </p:nvSpPr>
          <p:spPr>
            <a:xfrm flipH="1">
              <a:off x="5676480" y="1298880"/>
              <a:ext cx="12600" cy="2582280"/>
            </a:xfrm>
            <a:prstGeom prst="line">
              <a:avLst/>
            </a:prstGeom>
            <a:ln w="28440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9" name="Line 15"/>
            <p:cNvSpPr/>
            <p:nvPr/>
          </p:nvSpPr>
          <p:spPr>
            <a:xfrm>
              <a:off x="6163560" y="1298880"/>
              <a:ext cx="0" cy="692280"/>
            </a:xfrm>
            <a:prstGeom prst="line">
              <a:avLst/>
            </a:prstGeom>
            <a:ln w="28440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0" name="CustomShape 16"/>
            <p:cNvSpPr/>
            <p:nvPr/>
          </p:nvSpPr>
          <p:spPr>
            <a:xfrm>
              <a:off x="4644000" y="1295640"/>
              <a:ext cx="215640" cy="21564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1" name="Line 17"/>
            <p:cNvSpPr/>
            <p:nvPr/>
          </p:nvSpPr>
          <p:spPr>
            <a:xfrm flipH="1">
              <a:off x="6638400" y="1321920"/>
              <a:ext cx="14040" cy="2845080"/>
            </a:xfrm>
            <a:prstGeom prst="line">
              <a:avLst/>
            </a:prstGeom>
            <a:ln w="2844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2" name="CustomShape 18"/>
            <p:cNvSpPr/>
            <p:nvPr/>
          </p:nvSpPr>
          <p:spPr>
            <a:xfrm>
              <a:off x="4644000" y="1597680"/>
              <a:ext cx="215640" cy="21564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3" name="CustomShape 19"/>
            <p:cNvSpPr/>
            <p:nvPr/>
          </p:nvSpPr>
          <p:spPr>
            <a:xfrm>
              <a:off x="4644000" y="2222640"/>
              <a:ext cx="215640" cy="21564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4" name="CustomShape 20"/>
            <p:cNvSpPr/>
            <p:nvPr/>
          </p:nvSpPr>
          <p:spPr>
            <a:xfrm>
              <a:off x="4644000" y="3459960"/>
              <a:ext cx="215640" cy="21564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5" name="CustomShape 21"/>
            <p:cNvSpPr/>
            <p:nvPr/>
          </p:nvSpPr>
          <p:spPr>
            <a:xfrm>
              <a:off x="5081040" y="2540520"/>
              <a:ext cx="215640" cy="2156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6" name="CustomShape 22"/>
            <p:cNvSpPr/>
            <p:nvPr/>
          </p:nvSpPr>
          <p:spPr>
            <a:xfrm>
              <a:off x="5574960" y="3790080"/>
              <a:ext cx="215640" cy="2156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7" name="CustomShape 23"/>
            <p:cNvSpPr/>
            <p:nvPr/>
          </p:nvSpPr>
          <p:spPr>
            <a:xfrm>
              <a:off x="6056280" y="1913760"/>
              <a:ext cx="215640" cy="21564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8" name="CustomShape 24"/>
            <p:cNvSpPr/>
            <p:nvPr/>
          </p:nvSpPr>
          <p:spPr>
            <a:xfrm>
              <a:off x="6537600" y="1597680"/>
              <a:ext cx="215640" cy="21564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9" name="CustomShape 25"/>
            <p:cNvSpPr/>
            <p:nvPr/>
          </p:nvSpPr>
          <p:spPr>
            <a:xfrm>
              <a:off x="6537600" y="2851200"/>
              <a:ext cx="215640" cy="21564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0" name="CustomShape 26"/>
            <p:cNvSpPr/>
            <p:nvPr/>
          </p:nvSpPr>
          <p:spPr>
            <a:xfrm>
              <a:off x="4644000" y="4106160"/>
              <a:ext cx="215640" cy="21564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1" name="CustomShape 27"/>
            <p:cNvSpPr/>
            <p:nvPr/>
          </p:nvSpPr>
          <p:spPr>
            <a:xfrm>
              <a:off x="6537600" y="4106160"/>
              <a:ext cx="215640" cy="21564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2" name="CustomShape 28"/>
            <p:cNvSpPr/>
            <p:nvPr/>
          </p:nvSpPr>
          <p:spPr>
            <a:xfrm>
              <a:off x="6537600" y="3166560"/>
              <a:ext cx="215640" cy="21564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transition spd="slow">
    <p:fade/>
  </p:transition>
  <p:timing>
    <p:tnLst>
      <p:par>
        <p:cTn id="232" dur="indefinite" restart="never" nodeType="tmRoot">
          <p:childTnLst>
            <p:seq>
              <p:cTn id="233" dur="indefinite" nodeType="mainSeq"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nodeType="with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238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extShape 1"/>
          <p:cNvSpPr txBox="1"/>
          <p:nvPr/>
        </p:nvSpPr>
        <p:spPr>
          <a:xfrm>
            <a:off x="0" y="216000"/>
            <a:ext cx="7429320" cy="512640"/>
          </a:xfrm>
          <a:prstGeom prst="rect">
            <a:avLst/>
          </a:prstGeom>
          <a:solidFill>
            <a:srgbClr val="6c6f87"/>
          </a:solidFill>
          <a:ln>
            <a:noFill/>
          </a:ln>
        </p:spPr>
        <p:txBody>
          <a:bodyPr>
            <a:noAutofit/>
          </a:bodyPr>
          <a:p>
            <a:pPr algn="r">
              <a:lnSpc>
                <a:spcPct val="90000"/>
              </a:lnSpc>
            </a:pPr>
            <a:r>
              <a:rPr b="1" lang="fr-FR" sz="3000" spc="-1" strike="noStrike" cap="all">
                <a:solidFill>
                  <a:srgbClr val="ffffff"/>
                </a:solidFill>
                <a:latin typeface="Arial Narrow"/>
                <a:ea typeface="ＭＳ Ｐゴシック"/>
              </a:rPr>
              <a:t>FRAIS de SCOLARITÉ</a:t>
            </a:r>
            <a:endParaRPr b="0" lang="fr-FR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CustomShape 2"/>
          <p:cNvSpPr/>
          <p:nvPr/>
        </p:nvSpPr>
        <p:spPr>
          <a:xfrm>
            <a:off x="2286000" y="1913400"/>
            <a:ext cx="457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tr-TR" sz="1800" spc="-1" strike="noStrike">
                <a:solidFill>
                  <a:srgbClr val="3333cc"/>
                </a:solidFill>
                <a:latin typeface="Arial"/>
              </a:rPr>
              <a:t> </a:t>
            </a:r>
            <a:endParaRPr b="0" lang="tr-TR" sz="1800" spc="-1" strike="noStrike">
              <a:latin typeface="Arial"/>
            </a:endParaRPr>
          </a:p>
        </p:txBody>
      </p:sp>
      <p:pic>
        <p:nvPicPr>
          <p:cNvPr id="515" name="Image 6" descr=""/>
          <p:cNvPicPr/>
          <p:nvPr/>
        </p:nvPicPr>
        <p:blipFill>
          <a:blip r:embed="rId1"/>
          <a:stretch/>
        </p:blipFill>
        <p:spPr>
          <a:xfrm>
            <a:off x="8173080" y="94320"/>
            <a:ext cx="910080" cy="634320"/>
          </a:xfrm>
          <a:prstGeom prst="rect">
            <a:avLst/>
          </a:prstGeom>
          <a:ln>
            <a:noFill/>
          </a:ln>
        </p:spPr>
      </p:pic>
      <p:sp>
        <p:nvSpPr>
          <p:cNvPr id="516" name="CustomShape 3"/>
          <p:cNvSpPr/>
          <p:nvPr/>
        </p:nvSpPr>
        <p:spPr>
          <a:xfrm>
            <a:off x="611640" y="1491480"/>
            <a:ext cx="82864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1" lang="tr-TR" sz="2400" spc="-1" strike="noStrike">
                <a:solidFill>
                  <a:srgbClr val="000000"/>
                </a:solidFill>
                <a:latin typeface="Arial"/>
              </a:rPr>
              <a:t>Frais de scolarité </a:t>
            </a:r>
            <a:r>
              <a:rPr b="1" lang="tr-TR" sz="2400" spc="-1" strike="noStrike">
                <a:solidFill>
                  <a:srgbClr val="333399"/>
                </a:solidFill>
                <a:latin typeface="Arial"/>
              </a:rPr>
              <a:t>:</a:t>
            </a:r>
            <a:r>
              <a:rPr b="1" lang="tr-TR" sz="2400" spc="-1" strike="noStrike">
                <a:solidFill>
                  <a:srgbClr val="333399"/>
                </a:solidFill>
                <a:latin typeface="Arial"/>
              </a:rPr>
              <a:t>	</a:t>
            </a:r>
            <a:r>
              <a:rPr b="0" lang="tr-TR" sz="2400" spc="-1" strike="noStrike">
                <a:solidFill>
                  <a:srgbClr val="333399"/>
                </a:solidFill>
                <a:latin typeface="Arial"/>
              </a:rPr>
              <a:t>	</a:t>
            </a:r>
            <a:r>
              <a:rPr b="1" lang="tr-TR" sz="2400" spc="-1" strike="noStrike">
                <a:solidFill>
                  <a:srgbClr val="ff0000"/>
                </a:solidFill>
                <a:latin typeface="Arial"/>
              </a:rPr>
              <a:t>13 500 euros par an</a:t>
            </a:r>
            <a:endParaRPr b="0" lang="tr-TR" sz="2400" spc="-1" strike="noStrike">
              <a:latin typeface="Arial"/>
            </a:endParaRPr>
          </a:p>
        </p:txBody>
      </p:sp>
      <p:sp>
        <p:nvSpPr>
          <p:cNvPr id="517" name="CustomShape 4"/>
          <p:cNvSpPr/>
          <p:nvPr/>
        </p:nvSpPr>
        <p:spPr>
          <a:xfrm>
            <a:off x="611640" y="2139840"/>
            <a:ext cx="6552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tr-TR" sz="2400" spc="-1" strike="noStrike">
                <a:solidFill>
                  <a:srgbClr val="333399"/>
                </a:solidFill>
                <a:latin typeface="Arial"/>
              </a:rPr>
              <a:t>Bourse de l’État français : 12850 € par an</a:t>
            </a:r>
            <a:endParaRPr b="0" lang="tr-TR" sz="2400" spc="-1" strike="noStrike">
              <a:latin typeface="Arial"/>
            </a:endParaRPr>
          </a:p>
        </p:txBody>
      </p:sp>
      <p:sp>
        <p:nvSpPr>
          <p:cNvPr id="518" name="CustomShape 5"/>
          <p:cNvSpPr/>
          <p:nvPr/>
        </p:nvSpPr>
        <p:spPr>
          <a:xfrm>
            <a:off x="1259640" y="2841840"/>
            <a:ext cx="6480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tr-TR" sz="3200" spc="-1" strike="noStrike">
                <a:solidFill>
                  <a:srgbClr val="000000"/>
                </a:solidFill>
                <a:latin typeface="Arial"/>
              </a:rPr>
              <a:t>⇒ </a:t>
            </a:r>
            <a:r>
              <a:rPr b="0" lang="tr-TR" sz="3200" spc="-1" strike="noStrike">
                <a:solidFill>
                  <a:srgbClr val="000000"/>
                </a:solidFill>
                <a:latin typeface="Arial"/>
              </a:rPr>
              <a:t>Frais de scolarité : 650 € par an</a:t>
            </a:r>
            <a:endParaRPr b="0" lang="tr-TR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Shape 1"/>
          <p:cNvSpPr txBox="1"/>
          <p:nvPr/>
        </p:nvSpPr>
        <p:spPr>
          <a:xfrm>
            <a:off x="0" y="216000"/>
            <a:ext cx="7429320" cy="512640"/>
          </a:xfrm>
          <a:prstGeom prst="rect">
            <a:avLst/>
          </a:prstGeom>
          <a:solidFill>
            <a:srgbClr val="6c6f87"/>
          </a:solidFill>
          <a:ln>
            <a:noFill/>
          </a:ln>
        </p:spPr>
        <p:txBody>
          <a:bodyPr>
            <a:noAutofit/>
          </a:bodyPr>
          <a:p>
            <a:pPr algn="r">
              <a:lnSpc>
                <a:spcPct val="90000"/>
              </a:lnSpc>
            </a:pPr>
            <a:r>
              <a:rPr b="1" lang="fr-FR" sz="3000" spc="-1" strike="noStrike" cap="all">
                <a:solidFill>
                  <a:srgbClr val="ffffff"/>
                </a:solidFill>
                <a:latin typeface="Arial Narrow"/>
                <a:ea typeface="ＭＳ Ｐゴシック"/>
              </a:rPr>
              <a:t>FRAIS de SCOLARITÉ</a:t>
            </a:r>
            <a:endParaRPr b="0" lang="fr-FR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CustomShape 2"/>
          <p:cNvSpPr/>
          <p:nvPr/>
        </p:nvSpPr>
        <p:spPr>
          <a:xfrm>
            <a:off x="2286000" y="1913400"/>
            <a:ext cx="457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tr-TR" sz="1800" spc="-1" strike="noStrike">
                <a:solidFill>
                  <a:srgbClr val="3333cc"/>
                </a:solidFill>
                <a:latin typeface="Arial"/>
              </a:rPr>
              <a:t> </a:t>
            </a:r>
            <a:endParaRPr b="0" lang="tr-TR" sz="1800" spc="-1" strike="noStrike">
              <a:latin typeface="Arial"/>
            </a:endParaRPr>
          </a:p>
        </p:txBody>
      </p:sp>
      <p:sp>
        <p:nvSpPr>
          <p:cNvPr id="521" name="CustomShape 3"/>
          <p:cNvSpPr/>
          <p:nvPr/>
        </p:nvSpPr>
        <p:spPr>
          <a:xfrm>
            <a:off x="323640" y="1113480"/>
            <a:ext cx="83815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tr-TR" sz="2400" spc="-1" strike="noStrike">
                <a:solidFill>
                  <a:srgbClr val="000000"/>
                </a:solidFill>
                <a:latin typeface="Arial"/>
              </a:rPr>
              <a:t>Frais spécifiques des filières internationales :</a:t>
            </a:r>
            <a:endParaRPr b="0" lang="tr-T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tr-TR" sz="2400" spc="-1" strike="noStrike">
                <a:solidFill>
                  <a:srgbClr val="ff0000"/>
                </a:solidFill>
                <a:latin typeface="Arial"/>
              </a:rPr>
              <a:t> </a:t>
            </a:r>
            <a:endParaRPr b="0" lang="tr-TR" sz="2400" spc="-1" strike="noStrike">
              <a:latin typeface="Arial"/>
            </a:endParaRPr>
          </a:p>
        </p:txBody>
      </p:sp>
      <p:graphicFrame>
        <p:nvGraphicFramePr>
          <p:cNvPr id="522" name="Table 4"/>
          <p:cNvGraphicFramePr/>
          <p:nvPr/>
        </p:nvGraphicFramePr>
        <p:xfrm>
          <a:off x="971640" y="2031840"/>
          <a:ext cx="7214760" cy="2558880"/>
        </p:xfrm>
        <a:graphic>
          <a:graphicData uri="http://schemas.openxmlformats.org/drawingml/2006/table">
            <a:tbl>
              <a:tblPr/>
              <a:tblGrid>
                <a:gridCol w="4493160"/>
                <a:gridCol w="2721600"/>
              </a:tblGrid>
              <a:tr h="4950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Frais spécifiques</a:t>
                      </a:r>
                      <a:br/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 2019-2020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94840"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EURINSA Lyon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1220 €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</a:tr>
              <a:tr h="294840"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SCAN Lyon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1220 €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94840"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ENG’INSA Toulouse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1300 €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94840"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FIRE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1000 € ou 3000 €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94840"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SIB Centre Val de Loire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5 000 €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</a:tr>
              <a:tr h="294840"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SIB Rouen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 </a:t>
                      </a: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700 € ou 4750 €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</a:tr>
              <a:tr h="294840"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4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DEUTSCHINSA Strasbourg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0 € (projet subventionné)</a:t>
                      </a:r>
                      <a:endParaRPr b="0" lang="tr-TR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pic>
        <p:nvPicPr>
          <p:cNvPr id="523" name="Image 6" descr=""/>
          <p:cNvPicPr/>
          <p:nvPr/>
        </p:nvPicPr>
        <p:blipFill>
          <a:blip r:embed="rId1"/>
          <a:stretch/>
        </p:blipFill>
        <p:spPr>
          <a:xfrm>
            <a:off x="8086680" y="94320"/>
            <a:ext cx="910080" cy="63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239" dur="indefinite" restart="never" nodeType="tmRoot">
          <p:childTnLst>
            <p:seq>
              <p:cTn id="240" dur="indefinite" nodeType="mainSeq">
                <p:childTnLst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5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6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0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extShape 1"/>
          <p:cNvSpPr txBox="1"/>
          <p:nvPr/>
        </p:nvSpPr>
        <p:spPr>
          <a:xfrm>
            <a:off x="0" y="216000"/>
            <a:ext cx="7429320" cy="512640"/>
          </a:xfrm>
          <a:prstGeom prst="rect">
            <a:avLst/>
          </a:prstGeom>
          <a:solidFill>
            <a:srgbClr val="6c6f87"/>
          </a:solidFill>
          <a:ln>
            <a:noFill/>
          </a:ln>
        </p:spPr>
        <p:txBody>
          <a:bodyPr>
            <a:noAutofit/>
          </a:bodyPr>
          <a:p>
            <a:pPr algn="r">
              <a:lnSpc>
                <a:spcPct val="90000"/>
              </a:lnSpc>
            </a:pPr>
            <a:r>
              <a:rPr b="1" lang="fr-FR" sz="3000" spc="-1" strike="noStrike" cap="all">
                <a:solidFill>
                  <a:srgbClr val="ffffff"/>
                </a:solidFill>
                <a:latin typeface="Arial Narrow"/>
                <a:ea typeface="ＭＳ Ｐゴシック"/>
              </a:rPr>
              <a:t>Le COÛT de la VIE en France</a:t>
            </a:r>
            <a:endParaRPr b="0" lang="fr-FR" sz="3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25" name="Table 2"/>
          <p:cNvGraphicFramePr/>
          <p:nvPr/>
        </p:nvGraphicFramePr>
        <p:xfrm>
          <a:off x="311400" y="1446480"/>
          <a:ext cx="8475120" cy="2456640"/>
        </p:xfrm>
        <a:graphic>
          <a:graphicData uri="http://schemas.openxmlformats.org/drawingml/2006/table">
            <a:tbl>
              <a:tblPr/>
              <a:tblGrid>
                <a:gridCol w="6060600"/>
                <a:gridCol w="2414520"/>
              </a:tblGrid>
              <a:tr h="351000">
                <a:tc>
                  <a:txBody>
                    <a:bodyPr tIns="34200" bIns="34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b="0" lang="tr-TR" sz="1400" spc="-1" strike="noStrike">
                          <a:solidFill>
                            <a:srgbClr val="333399"/>
                          </a:solidFill>
                          <a:latin typeface="Arial"/>
                          <a:ea typeface="ＭＳ Ｐゴシック"/>
                        </a:rPr>
                        <a:t>HÉBERGEMENT EN RÉSIDENCE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3 400 € par an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51000">
                <a:tc>
                  <a:txBody>
                    <a:bodyPr tIns="34200" bIns="34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b="0" lang="tr-TR" sz="1400" spc="-1" strike="noStrike">
                          <a:solidFill>
                            <a:srgbClr val="333399"/>
                          </a:solidFill>
                          <a:latin typeface="Arial"/>
                          <a:ea typeface="ＭＳ Ｐゴシック"/>
                        </a:rPr>
                        <a:t>REPAS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2 000 € par an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</a:tr>
              <a:tr h="351000">
                <a:tc>
                  <a:txBody>
                    <a:bodyPr tIns="34200" bIns="34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b="0" lang="tr-TR" sz="1400" spc="-1" strike="noStrike">
                          <a:solidFill>
                            <a:srgbClr val="333399"/>
                          </a:solidFill>
                          <a:latin typeface="Arial"/>
                          <a:ea typeface="ＭＳ Ｐゴシック"/>
                        </a:rPr>
                        <a:t>ASSURANCES (CVEC, logement, responsabilité civile) 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200 € par an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51000">
                <a:tc>
                  <a:txBody>
                    <a:bodyPr tIns="34200" bIns="34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tr-TR" sz="1400" spc="-1" strike="noStrike">
                          <a:solidFill>
                            <a:srgbClr val="262626"/>
                          </a:solidFill>
                          <a:latin typeface="Arial"/>
                          <a:ea typeface="ＭＳ Ｐゴシック"/>
                        </a:rPr>
                        <a:t>FRAIS D’INSCRIPTION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b="1" lang="tr-TR" sz="1400" spc="-1" strike="noStrike">
                          <a:solidFill>
                            <a:srgbClr val="262626"/>
                          </a:solidFill>
                          <a:latin typeface="Arial"/>
                          <a:ea typeface="ＭＳ Ｐゴシック"/>
                        </a:rPr>
                        <a:t>650 € par an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</a:tr>
              <a:tr h="351000">
                <a:tc>
                  <a:txBody>
                    <a:bodyPr tIns="34200" bIns="34200" anchor="ctr">
                      <a:noAutofit/>
                    </a:bodyPr>
                    <a:p>
                      <a:pPr>
                        <a:lnSpc>
                          <a:spcPct val="80000"/>
                        </a:lnSpc>
                      </a:pPr>
                      <a:r>
                        <a:rPr b="1" lang="tr-TR" sz="1400" spc="-1" strike="noStrike">
                          <a:solidFill>
                            <a:srgbClr val="333399"/>
                          </a:solidFill>
                          <a:latin typeface="Arial"/>
                          <a:ea typeface="ＭＳ Ｐゴシック"/>
                        </a:rPr>
                        <a:t>TOTAL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r">
                        <a:lnSpc>
                          <a:spcPct val="80000"/>
                        </a:lnSpc>
                        <a:spcBef>
                          <a:spcPts val="281"/>
                        </a:spcBef>
                      </a:pPr>
                      <a:r>
                        <a:rPr b="1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6 250 €</a:t>
                      </a: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 par an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51000">
                <a:tc>
                  <a:txBody>
                    <a:bodyPr tIns="34200" bIns="34200" anchor="ctr">
                      <a:noAutofit/>
                    </a:bodyPr>
                    <a:p>
                      <a:pPr>
                        <a:lnSpc>
                          <a:spcPct val="80000"/>
                        </a:lnSpc>
                        <a:spcBef>
                          <a:spcPts val="281"/>
                        </a:spcBef>
                      </a:pPr>
                      <a:r>
                        <a:rPr b="0" lang="tr-TR" sz="1400" spc="-1" strike="noStrike">
                          <a:solidFill>
                            <a:srgbClr val="333399"/>
                          </a:solidFill>
                          <a:latin typeface="Arial"/>
                          <a:ea typeface="ＭＳ Ｐゴシック"/>
                        </a:rPr>
                        <a:t>AIDE AU LOGEMENT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r">
                        <a:lnSpc>
                          <a:spcPct val="80000"/>
                        </a:lnSpc>
                        <a:spcBef>
                          <a:spcPts val="281"/>
                        </a:spcBef>
                      </a:pPr>
                      <a:r>
                        <a:rPr b="0" lang="tr-TR" sz="1400" spc="-1" strike="noStrike">
                          <a:solidFill>
                            <a:srgbClr val="004695"/>
                          </a:solidFill>
                          <a:latin typeface="Arial"/>
                          <a:ea typeface="ＭＳ Ｐゴシック"/>
                        </a:rPr>
                        <a:t>- 1 000 € par an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fbfbf"/>
                    </a:solidFill>
                  </a:tcPr>
                </a:tc>
              </a:tr>
              <a:tr h="351000">
                <a:tc>
                  <a:txBody>
                    <a:bodyPr tIns="34200" bIns="34200" anchor="ctr">
                      <a:noAutofit/>
                    </a:bodyPr>
                    <a:p>
                      <a:pPr>
                        <a:lnSpc>
                          <a:spcPct val="90000"/>
                        </a:lnSpc>
                        <a:spcBef>
                          <a:spcPts val="281"/>
                        </a:spcBef>
                      </a:pPr>
                      <a:r>
                        <a:rPr b="1" lang="tr-TR" sz="1400" spc="-1" strike="noStrike">
                          <a:solidFill>
                            <a:srgbClr val="ff0000"/>
                          </a:solidFill>
                          <a:latin typeface="Arial"/>
                          <a:ea typeface="ＭＳ Ｐゴシック"/>
                        </a:rPr>
                        <a:t>COÛT RESTANT à la CHARGE de L’ÉTUDIANT 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tIns="34200" bIns="34200" anchor="ctr">
                      <a:noAutofit/>
                    </a:bodyPr>
                    <a:p>
                      <a:pPr algn="r">
                        <a:lnSpc>
                          <a:spcPct val="90000"/>
                        </a:lnSpc>
                        <a:spcBef>
                          <a:spcPts val="281"/>
                        </a:spcBef>
                      </a:pPr>
                      <a:r>
                        <a:rPr b="1" lang="tr-TR" sz="1400" spc="-1" strike="noStrike">
                          <a:solidFill>
                            <a:srgbClr val="ff0000"/>
                          </a:solidFill>
                          <a:latin typeface="Arial"/>
                          <a:ea typeface="ＭＳ Ｐゴシック"/>
                        </a:rPr>
                        <a:t> </a:t>
                      </a:r>
                      <a:r>
                        <a:rPr b="1" lang="tr-TR" sz="1400" spc="-1" strike="noStrike">
                          <a:solidFill>
                            <a:srgbClr val="ff0000"/>
                          </a:solidFill>
                          <a:latin typeface="Arial"/>
                          <a:ea typeface="ＭＳ Ｐゴシック"/>
                        </a:rPr>
                        <a:t>5 250 €</a:t>
                      </a:r>
                      <a:r>
                        <a:rPr b="0" lang="tr-TR" sz="1400" spc="-1" strike="noStrike">
                          <a:solidFill>
                            <a:srgbClr val="333399"/>
                          </a:solidFill>
                          <a:latin typeface="Arial"/>
                          <a:ea typeface="ＭＳ Ｐゴシック"/>
                        </a:rPr>
                        <a:t> </a:t>
                      </a:r>
                      <a:r>
                        <a:rPr b="1" lang="tr-TR" sz="1400" spc="-1" strike="noStrike">
                          <a:solidFill>
                            <a:srgbClr val="ff0000"/>
                          </a:solidFill>
                          <a:latin typeface="Arial"/>
                          <a:ea typeface="ＭＳ Ｐゴシック"/>
                        </a:rPr>
                        <a:t>par an</a:t>
                      </a:r>
                      <a:endParaRPr b="0" lang="tr-TR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26" name="CustomShape 3"/>
          <p:cNvSpPr/>
          <p:nvPr/>
        </p:nvSpPr>
        <p:spPr>
          <a:xfrm>
            <a:off x="285840" y="4012560"/>
            <a:ext cx="860076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Des bourses peuvent être attribuées sur critères sociaux ou au mérite</a:t>
            </a:r>
            <a:endParaRPr b="0" lang="tr-T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tr-T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tr-TR" sz="18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Important </a:t>
            </a:r>
            <a:r>
              <a:rPr b="1" lang="tr-T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les démarches et conditions d’obtention du VISA sont à voir avec </a:t>
            </a:r>
            <a:r>
              <a:rPr b="1" lang="tr-TR" sz="1800" spc="-1" strike="noStrike">
                <a:solidFill>
                  <a:srgbClr val="333399"/>
                </a:solidFill>
                <a:latin typeface="Arial"/>
                <a:ea typeface="ＭＳ Ｐゴシック"/>
              </a:rPr>
              <a:t>CAMPUS FRANCE</a:t>
            </a:r>
            <a:endParaRPr b="0" lang="tr-TR" sz="1800" spc="-1" strike="noStrike">
              <a:latin typeface="Arial"/>
            </a:endParaRPr>
          </a:p>
        </p:txBody>
      </p:sp>
      <p:pic>
        <p:nvPicPr>
          <p:cNvPr id="527" name="Image 4" descr=""/>
          <p:cNvPicPr/>
          <p:nvPr/>
        </p:nvPicPr>
        <p:blipFill>
          <a:blip r:embed="rId1"/>
          <a:stretch/>
        </p:blipFill>
        <p:spPr>
          <a:xfrm>
            <a:off x="8069040" y="101160"/>
            <a:ext cx="910080" cy="634320"/>
          </a:xfrm>
          <a:prstGeom prst="rect">
            <a:avLst/>
          </a:prstGeom>
          <a:ln>
            <a:noFill/>
          </a:ln>
        </p:spPr>
      </p:pic>
      <p:sp>
        <p:nvSpPr>
          <p:cNvPr id="528" name="CustomShape 4"/>
          <p:cNvSpPr/>
          <p:nvPr/>
        </p:nvSpPr>
        <p:spPr>
          <a:xfrm>
            <a:off x="214200" y="964440"/>
            <a:ext cx="75006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tr-TR" sz="2400" spc="-1" strike="noStrike">
                <a:solidFill>
                  <a:srgbClr val="000000"/>
                </a:solidFill>
                <a:latin typeface="Arial"/>
              </a:rPr>
              <a:t>BUDGET ANNUEL à prévoir (à titre indicatif)</a:t>
            </a:r>
            <a:endParaRPr b="0" lang="tr-TR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Espace réservé pour une image  3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924" t="0" r="9871" b="0"/>
          <a:stretch/>
        </p:blipFill>
        <p:spPr>
          <a:xfrm>
            <a:off x="6599160" y="0"/>
            <a:ext cx="2544480" cy="5143320"/>
          </a:xfrm>
          <a:prstGeom prst="rect">
            <a:avLst/>
          </a:prstGeom>
          <a:ln>
            <a:noFill/>
          </a:ln>
        </p:spPr>
      </p:pic>
      <p:grpSp>
        <p:nvGrpSpPr>
          <p:cNvPr id="530" name="Group 1"/>
          <p:cNvGrpSpPr/>
          <p:nvPr/>
        </p:nvGrpSpPr>
        <p:grpSpPr>
          <a:xfrm>
            <a:off x="1209600" y="1212480"/>
            <a:ext cx="5389560" cy="2313000"/>
            <a:chOff x="1209600" y="1212480"/>
            <a:chExt cx="5389560" cy="2313000"/>
          </a:xfrm>
        </p:grpSpPr>
        <p:sp>
          <p:nvSpPr>
            <p:cNvPr id="531" name="CustomShape 2"/>
            <p:cNvSpPr/>
            <p:nvPr/>
          </p:nvSpPr>
          <p:spPr>
            <a:xfrm>
              <a:off x="1211760" y="1904400"/>
              <a:ext cx="5387040" cy="16210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3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Une vie de campus dynamique et attractive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4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300 clubs et associations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5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7 270 lits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sur les campus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6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 nombreux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équipements sportifs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7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bibliothèques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8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pôles de santé et d’écoute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dans chaque école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532" name="CustomShape 3"/>
            <p:cNvSpPr/>
            <p:nvPr/>
          </p:nvSpPr>
          <p:spPr>
            <a:xfrm>
              <a:off x="1209600" y="1212480"/>
              <a:ext cx="4543200" cy="501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VIE DE CAMPUS</a:t>
              </a:r>
              <a:endParaRPr b="0" lang="tr-TR" sz="2700" spc="-1" strike="noStrike">
                <a:latin typeface="Arial"/>
              </a:endParaRPr>
            </a:p>
          </p:txBody>
        </p:sp>
        <p:sp>
          <p:nvSpPr>
            <p:cNvPr id="533" name="Line 4"/>
            <p:cNvSpPr/>
            <p:nvPr/>
          </p:nvSpPr>
          <p:spPr>
            <a:xfrm>
              <a:off x="1304640" y="1726920"/>
              <a:ext cx="529452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534" name="CustomShape 5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5" name="CustomShape 6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6" name="CustomShape 7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7" name="CustomShape 8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38" name="Picture 2" descr="C:\Users\Laura\Desktop\insa\charte graphique + font + photos\OUTILS COM\LOGO\Logo GroupeINSA GrisRouge\GrINSA GrisRouge rvb.png"/>
          <p:cNvPicPr/>
          <p:nvPr/>
        </p:nvPicPr>
        <p:blipFill>
          <a:blip r:embed="rId9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251" dur="indefinite" restart="never" nodeType="tmRoot">
          <p:childTnLst>
            <p:seq>
              <p:cTn id="252" dur="indefinite" nodeType="mainSeq"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25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Espace réservé pour une image  1" descr=""/>
          <p:cNvPicPr/>
          <p:nvPr/>
        </p:nvPicPr>
        <p:blipFill>
          <a:blip r:embed="rId1"/>
          <a:stretch/>
        </p:blipFill>
        <p:spPr>
          <a:xfrm>
            <a:off x="6599160" y="0"/>
            <a:ext cx="2544480" cy="5143320"/>
          </a:xfrm>
          <a:prstGeom prst="rect">
            <a:avLst/>
          </a:prstGeom>
          <a:ln>
            <a:noFill/>
          </a:ln>
        </p:spPr>
      </p:pic>
      <p:sp>
        <p:nvSpPr>
          <p:cNvPr id="540" name="TextShape 1"/>
          <p:cNvSpPr txBox="1"/>
          <p:nvPr/>
        </p:nvSpPr>
        <p:spPr>
          <a:xfrm>
            <a:off x="581760" y="1073160"/>
            <a:ext cx="5929920" cy="35211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9000"/>
          </a:bodyPr>
          <a:p>
            <a:pPr>
              <a:lnSpc>
                <a:spcPct val="90000"/>
              </a:lnSpc>
              <a:spcBef>
                <a:spcPts val="799"/>
              </a:spcBef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799"/>
              </a:spcBef>
            </a:pPr>
            <a:r>
              <a:rPr b="0" lang="fr-FR" sz="4000" spc="-1" strike="noStrike">
                <a:solidFill>
                  <a:srgbClr val="000000"/>
                </a:solidFill>
                <a:latin typeface="Forte"/>
              </a:rPr>
              <a:t>On ne va jamais aussi loin que lorsque l’on ne sait pas où l’on va…</a:t>
            </a:r>
            <a:br/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Forte"/>
              </a:rPr>
              <a:t>Cristophe Colomb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TextShape 2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extShape 1"/>
          <p:cNvSpPr txBox="1"/>
          <p:nvPr/>
        </p:nvSpPr>
        <p:spPr>
          <a:xfrm>
            <a:off x="2975760" y="1605960"/>
            <a:ext cx="5811480" cy="11023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fr-FR" sz="3600" spc="-1" strike="noStrike" cap="all">
                <a:solidFill>
                  <a:srgbClr val="ffffff"/>
                </a:solidFill>
                <a:latin typeface="Arial"/>
              </a:rPr>
              <a:t>présentation</a:t>
            </a:r>
            <a:br/>
            <a:r>
              <a:rPr b="1" lang="fr-FR" sz="3600" spc="-1" strike="noStrike" cap="all">
                <a:solidFill>
                  <a:srgbClr val="e42618"/>
                </a:solidFill>
                <a:latin typeface="Arial"/>
              </a:rPr>
              <a:t>des écoles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roup 1"/>
          <p:cNvGrpSpPr/>
          <p:nvPr/>
        </p:nvGrpSpPr>
        <p:grpSpPr>
          <a:xfrm>
            <a:off x="732240" y="507600"/>
            <a:ext cx="5866920" cy="2009520"/>
            <a:chOff x="732240" y="507600"/>
            <a:chExt cx="5866920" cy="2009520"/>
          </a:xfrm>
        </p:grpSpPr>
        <p:sp>
          <p:nvSpPr>
            <p:cNvPr id="288" name="CustomShape 2"/>
            <p:cNvSpPr/>
            <p:nvPr/>
          </p:nvSpPr>
          <p:spPr>
            <a:xfrm>
              <a:off x="741600" y="1125000"/>
              <a:ext cx="5387040" cy="139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1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Établissements publics à caractère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scientifique, culturel</a:t>
              </a:r>
              <a:br/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et professionnel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2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Sous tutelle du Ministère de l’Éducation Nationale,</a:t>
              </a:r>
              <a:br/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 l’Enseignement Supérieur et de la Recherche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3"/>
                </a:buBlip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Habilités par la CTI</a:t>
              </a:r>
              <a:r>
                <a:rPr b="1" lang="tr-TR" sz="1400" spc="-1" strike="noStrike">
                  <a:solidFill>
                    <a:srgbClr val="4f4d50"/>
                  </a:solidFill>
                  <a:latin typeface="Arial"/>
                </a:rPr>
                <a:t>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à délivrer le diplôme d’ingénieur</a:t>
              </a:r>
              <a:br/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et par le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ministère de la Culture</a:t>
              </a:r>
              <a:r>
                <a:rPr b="1" lang="tr-TR" sz="1400" spc="-1" strike="noStrike">
                  <a:solidFill>
                    <a:srgbClr val="4f4d50"/>
                  </a:solidFill>
                  <a:latin typeface="Arial"/>
                </a:rPr>
                <a:t>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pour le diplôme d’architecte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289" name="CustomShape 3"/>
            <p:cNvSpPr/>
            <p:nvPr/>
          </p:nvSpPr>
          <p:spPr>
            <a:xfrm>
              <a:off x="732240" y="507600"/>
              <a:ext cx="4543200" cy="501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LES INSA</a:t>
              </a:r>
              <a:endParaRPr b="0" lang="tr-TR" sz="2700" spc="-1" strike="noStrike">
                <a:latin typeface="Arial"/>
              </a:endParaRPr>
            </a:p>
          </p:txBody>
        </p:sp>
        <p:sp>
          <p:nvSpPr>
            <p:cNvPr id="290" name="Line 4"/>
            <p:cNvSpPr/>
            <p:nvPr/>
          </p:nvSpPr>
          <p:spPr>
            <a:xfrm>
              <a:off x="827280" y="1014840"/>
              <a:ext cx="577188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pic>
        <p:nvPicPr>
          <p:cNvPr id="291" name="Espace réservé pour une image  13" descr=""/>
          <p:cNvPicPr/>
          <p:nvPr/>
        </p:nvPicPr>
        <p:blipFill>
          <a:blip r:embed="rId4"/>
          <a:srcRect l="2942" t="13006" r="32520" b="30"/>
          <a:stretch/>
        </p:blipFill>
        <p:spPr>
          <a:xfrm>
            <a:off x="6599160" y="0"/>
            <a:ext cx="2544480" cy="5143320"/>
          </a:xfrm>
          <a:prstGeom prst="rect">
            <a:avLst/>
          </a:prstGeom>
          <a:ln>
            <a:noFill/>
          </a:ln>
        </p:spPr>
      </p:pic>
      <p:grpSp>
        <p:nvGrpSpPr>
          <p:cNvPr id="292" name="Group 5"/>
          <p:cNvGrpSpPr/>
          <p:nvPr/>
        </p:nvGrpSpPr>
        <p:grpSpPr>
          <a:xfrm>
            <a:off x="1202400" y="2758320"/>
            <a:ext cx="5396760" cy="1716840"/>
            <a:chOff x="1202400" y="2758320"/>
            <a:chExt cx="5396760" cy="1716840"/>
          </a:xfrm>
        </p:grpSpPr>
        <p:sp>
          <p:nvSpPr>
            <p:cNvPr id="293" name="CustomShape 6"/>
            <p:cNvSpPr/>
            <p:nvPr/>
          </p:nvSpPr>
          <p:spPr>
            <a:xfrm>
              <a:off x="1211760" y="3389760"/>
              <a:ext cx="5387040" cy="1085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5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La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formation initiale</a:t>
              </a:r>
              <a:r>
                <a:rPr b="1" lang="tr-TR" sz="1400" spc="-1" strike="noStrike">
                  <a:solidFill>
                    <a:srgbClr val="4f4d50"/>
                  </a:solidFill>
                  <a:latin typeface="Arial"/>
                </a:rPr>
                <a:t>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ingénieurs, architectes et docteurs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6"/>
                </a:buBlip>
              </a:pPr>
              <a:r>
                <a:rPr b="0" lang="tr-TR" sz="1400" spc="-41" strike="noStrike">
                  <a:solidFill>
                    <a:srgbClr val="4f4d50"/>
                  </a:solidFill>
                  <a:latin typeface="Arial"/>
                </a:rPr>
                <a:t>La </a:t>
              </a:r>
              <a:r>
                <a:rPr b="1" lang="tr-TR" sz="1400" spc="-41" strike="noStrike">
                  <a:solidFill>
                    <a:srgbClr val="000000"/>
                  </a:solidFill>
                  <a:latin typeface="Arial"/>
                </a:rPr>
                <a:t>recherche scientifique et technologique</a:t>
              </a:r>
              <a:r>
                <a:rPr b="1" lang="tr-TR" sz="1400" spc="-41" strike="noStrike">
                  <a:solidFill>
                    <a:srgbClr val="4f4d50"/>
                  </a:solidFill>
                  <a:latin typeface="Arial"/>
                </a:rPr>
                <a:t> </a:t>
              </a:r>
              <a:r>
                <a:rPr b="0" lang="tr-TR" sz="1400" spc="-41" strike="noStrike">
                  <a:solidFill>
                    <a:srgbClr val="4f4d50"/>
                  </a:solidFill>
                  <a:latin typeface="Arial"/>
                </a:rPr>
                <a:t>et sa </a:t>
              </a:r>
              <a:r>
                <a:rPr b="1" lang="tr-TR" sz="1400" spc="-41" strike="noStrike">
                  <a:solidFill>
                    <a:srgbClr val="000000"/>
                  </a:solidFill>
                  <a:latin typeface="Arial"/>
                </a:rPr>
                <a:t>valorisation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7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La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formation continue</a:t>
              </a:r>
              <a:r>
                <a:rPr b="1" lang="tr-TR" sz="1400" spc="-1" strike="noStrike">
                  <a:solidFill>
                    <a:srgbClr val="4f4d50"/>
                  </a:solidFill>
                  <a:latin typeface="Arial"/>
                </a:rPr>
                <a:t> </a:t>
              </a: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des ingénieurs et techniciens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SzPct val="100000"/>
                <a:buBlip>
                  <a:blip r:embed="rId8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La </a:t>
              </a: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diffusion de la culture scientifique et technique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294" name="CustomShape 7"/>
            <p:cNvSpPr/>
            <p:nvPr/>
          </p:nvSpPr>
          <p:spPr>
            <a:xfrm>
              <a:off x="1202400" y="2758320"/>
              <a:ext cx="4543200" cy="501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LEURS MISSIONS</a:t>
              </a:r>
              <a:endParaRPr b="0" lang="tr-TR" sz="2700" spc="-1" strike="noStrike">
                <a:latin typeface="Arial"/>
              </a:endParaRPr>
            </a:p>
          </p:txBody>
        </p:sp>
        <p:sp>
          <p:nvSpPr>
            <p:cNvPr id="295" name="Line 8"/>
            <p:cNvSpPr/>
            <p:nvPr/>
          </p:nvSpPr>
          <p:spPr>
            <a:xfrm>
              <a:off x="1297440" y="3279600"/>
              <a:ext cx="530172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296" name="CustomShape 9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7" name="CustomShape 10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98" name="Picture 2" descr="C:\Users\Laura\Desktop\insa\charte graphique + font + photos\OUTILS COM\LOGO\Logo GroupeINSA GrisRouge\GrINSA GrisRouge rvb.png"/>
          <p:cNvPicPr/>
          <p:nvPr/>
        </p:nvPicPr>
        <p:blipFill>
          <a:blip r:embed="rId9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8" dur="indefinite" restart="never" nodeType="tmRoot">
          <p:childTnLst>
            <p:seq>
              <p:cTn id="19" dur="indefinite" nodeType="mainSeq"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2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2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Espace réservé pour une image  20" descr=""/>
          <p:cNvPicPr/>
          <p:nvPr/>
        </p:nvPicPr>
        <p:blipFill>
          <a:blip r:embed="rId1"/>
          <a:srcRect l="1508" t="-28" r="11131" b="426"/>
          <a:stretch/>
        </p:blipFill>
        <p:spPr>
          <a:xfrm>
            <a:off x="4840560" y="-1440"/>
            <a:ext cx="3011040" cy="5144760"/>
          </a:xfrm>
          <a:prstGeom prst="rect">
            <a:avLst/>
          </a:prstGeom>
          <a:ln>
            <a:noFill/>
          </a:ln>
        </p:spPr>
      </p:pic>
      <p:sp>
        <p:nvSpPr>
          <p:cNvPr id="544" name="CustomShape 1"/>
          <p:cNvSpPr/>
          <p:nvPr/>
        </p:nvSpPr>
        <p:spPr>
          <a:xfrm flipH="1" flipV="1">
            <a:off x="6605640" y="-360"/>
            <a:ext cx="1256760" cy="514332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45" name="CustomShape 2"/>
          <p:cNvSpPr/>
          <p:nvPr/>
        </p:nvSpPr>
        <p:spPr>
          <a:xfrm>
            <a:off x="7851960" y="0"/>
            <a:ext cx="1291680" cy="51433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46" name="CustomShape 3"/>
          <p:cNvSpPr/>
          <p:nvPr/>
        </p:nvSpPr>
        <p:spPr>
          <a:xfrm>
            <a:off x="4840560" y="0"/>
            <a:ext cx="1256760" cy="514332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47" name="TextShape 4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INSA</a:t>
            </a:r>
            <a:br/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Centre Val de Loire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48" name="Group 5"/>
          <p:cNvGrpSpPr/>
          <p:nvPr/>
        </p:nvGrpSpPr>
        <p:grpSpPr>
          <a:xfrm>
            <a:off x="3136320" y="1593720"/>
            <a:ext cx="2323800" cy="1791360"/>
            <a:chOff x="3136320" y="1593720"/>
            <a:chExt cx="2323800" cy="1791360"/>
          </a:xfrm>
        </p:grpSpPr>
        <p:sp>
          <p:nvSpPr>
            <p:cNvPr id="549" name="CustomShape 6"/>
            <p:cNvSpPr/>
            <p:nvPr/>
          </p:nvSpPr>
          <p:spPr>
            <a:xfrm>
              <a:off x="3136320" y="1955520"/>
              <a:ext cx="2323800" cy="14295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3 rue de la Chocolaterie</a:t>
              </a: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	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CS 23410 – 41034 Blois cedex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Tél : + 33 (0)2 54 55 84 00</a:t>
              </a: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	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b="0" lang="tr-TR" sz="1200" spc="-1" strike="noStrike">
                  <a:solidFill>
                    <a:srgbClr val="808080"/>
                  </a:solidFill>
                  <a:latin typeface="Arial"/>
                </a:rPr>
                <a:t>www.insa-centrevaldeloire.fr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550" name="CustomShape 7"/>
            <p:cNvSpPr/>
            <p:nvPr/>
          </p:nvSpPr>
          <p:spPr>
            <a:xfrm>
              <a:off x="3145680" y="1593720"/>
              <a:ext cx="19047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CAMPUS DE BLOIS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551" name="Line 8"/>
            <p:cNvSpPr/>
            <p:nvPr/>
          </p:nvSpPr>
          <p:spPr>
            <a:xfrm>
              <a:off x="3240720" y="1880640"/>
              <a:ext cx="169560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grpSp>
        <p:nvGrpSpPr>
          <p:cNvPr id="552" name="Group 9"/>
          <p:cNvGrpSpPr/>
          <p:nvPr/>
        </p:nvGrpSpPr>
        <p:grpSpPr>
          <a:xfrm>
            <a:off x="514080" y="970200"/>
            <a:ext cx="2507040" cy="1298160"/>
            <a:chOff x="514080" y="970200"/>
            <a:chExt cx="2507040" cy="1298160"/>
          </a:xfrm>
        </p:grpSpPr>
        <p:sp>
          <p:nvSpPr>
            <p:cNvPr id="553" name="CustomShape 10"/>
            <p:cNvSpPr/>
            <p:nvPr/>
          </p:nvSpPr>
          <p:spPr>
            <a:xfrm>
              <a:off x="514080" y="1331640"/>
              <a:ext cx="2507040" cy="936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b="0" lang="tr-TR" sz="1200" spc="-41" strike="noStrike">
                  <a:solidFill>
                    <a:srgbClr val="4f4d50"/>
                  </a:solidFill>
                  <a:latin typeface="Arial"/>
                </a:rPr>
                <a:t>88 bd Lahitolle - Technopôle Lahitolle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CS 60013 - 18022 Bourges cedex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1199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Tél : +33 (0)2 48 48 40 00</a:t>
              </a: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	</a:t>
              </a: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554" name="CustomShape 11"/>
            <p:cNvSpPr/>
            <p:nvPr/>
          </p:nvSpPr>
          <p:spPr>
            <a:xfrm>
              <a:off x="523440" y="970200"/>
              <a:ext cx="23619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CAMPUS DE BOURGES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555" name="Line 12"/>
            <p:cNvSpPr/>
            <p:nvPr/>
          </p:nvSpPr>
          <p:spPr>
            <a:xfrm>
              <a:off x="618840" y="1257120"/>
              <a:ext cx="205128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grpSp>
        <p:nvGrpSpPr>
          <p:cNvPr id="556" name="Group 13"/>
          <p:cNvGrpSpPr/>
          <p:nvPr/>
        </p:nvGrpSpPr>
        <p:grpSpPr>
          <a:xfrm>
            <a:off x="821160" y="2259000"/>
            <a:ext cx="2199960" cy="1000800"/>
            <a:chOff x="821160" y="2259000"/>
            <a:chExt cx="2199960" cy="1000800"/>
          </a:xfrm>
        </p:grpSpPr>
        <p:sp>
          <p:nvSpPr>
            <p:cNvPr id="557" name="CustomShape 14"/>
            <p:cNvSpPr/>
            <p:nvPr/>
          </p:nvSpPr>
          <p:spPr>
            <a:xfrm>
              <a:off x="821160" y="2620440"/>
              <a:ext cx="2199960" cy="639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  <a:spcBef>
                  <a:spcPts val="1199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Tél : +33 (0)2 54 55 84 50</a:t>
              </a: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	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tr-TR" sz="1200" spc="-1" strike="noStrike">
                  <a:solidFill>
                    <a:srgbClr val="808080"/>
                  </a:solidFill>
                  <a:latin typeface="Arial"/>
                </a:rPr>
                <a:t>scolarite@insa-cvl.fr 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558" name="CustomShape 15"/>
            <p:cNvSpPr/>
            <p:nvPr/>
          </p:nvSpPr>
          <p:spPr>
            <a:xfrm>
              <a:off x="830520" y="2259000"/>
              <a:ext cx="19047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e42618"/>
                  </a:solidFill>
                  <a:latin typeface="Arial"/>
                </a:rPr>
                <a:t>SCOLARITÉ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559" name="Line 16"/>
            <p:cNvSpPr/>
            <p:nvPr/>
          </p:nvSpPr>
          <p:spPr>
            <a:xfrm>
              <a:off x="925560" y="2545920"/>
              <a:ext cx="172044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560" name="CustomShape 17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61" name="CustomShape 18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62" name="Picture 2" descr="C:\Users\Laura\Desktop\insa\charte graphique + font + photos\OUTILS COM\LOGO\Logo GroupeINSA GrisRouge\GrINSA GrisRouge rvb.png"/>
          <p:cNvPicPr/>
          <p:nvPr/>
        </p:nvPicPr>
        <p:blipFill>
          <a:blip r:embed="rId2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563" name="CustomShape 19"/>
          <p:cNvSpPr/>
          <p:nvPr/>
        </p:nvSpPr>
        <p:spPr>
          <a:xfrm>
            <a:off x="689760" y="2345400"/>
            <a:ext cx="2155320" cy="219960"/>
          </a:xfrm>
          <a:prstGeom prst="rect">
            <a:avLst/>
          </a:prstGeom>
          <a:noFill/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64" name="CustomShape 20"/>
          <p:cNvSpPr/>
          <p:nvPr/>
        </p:nvSpPr>
        <p:spPr>
          <a:xfrm>
            <a:off x="3071880" y="1709280"/>
            <a:ext cx="1577520" cy="219960"/>
          </a:xfrm>
          <a:prstGeom prst="rect">
            <a:avLst/>
          </a:prstGeom>
          <a:noFill/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65" name="CustomShape 21"/>
          <p:cNvSpPr/>
          <p:nvPr/>
        </p:nvSpPr>
        <p:spPr>
          <a:xfrm>
            <a:off x="7168680" y="1221120"/>
            <a:ext cx="1974960" cy="76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 fontScale="83000"/>
          </a:bodyPr>
          <a:p>
            <a:pPr>
              <a:lnSpc>
                <a:spcPct val="90000"/>
              </a:lnSpc>
              <a:spcBef>
                <a:spcPts val="281"/>
              </a:spcBef>
              <a:spcAft>
                <a:spcPts val="300"/>
              </a:spcAft>
            </a:pPr>
            <a:r>
              <a:rPr b="1" lang="tr-TR" sz="1400" spc="-1" strike="noStrike">
                <a:solidFill>
                  <a:srgbClr val="ffffff"/>
                </a:solidFill>
                <a:latin typeface="Arial"/>
              </a:rPr>
              <a:t>EN CHIFFRES : </a:t>
            </a:r>
            <a:endParaRPr b="0" lang="tr-TR" sz="1400" spc="-1" strike="noStrike">
              <a:latin typeface="Arial"/>
            </a:endParaRPr>
          </a:p>
          <a:p>
            <a:pPr marL="266760" indent="-266400">
              <a:lnSpc>
                <a:spcPct val="90000"/>
              </a:lnSpc>
              <a:spcBef>
                <a:spcPts val="601"/>
              </a:spcBef>
              <a:buClr>
                <a:srgbClr val="bfbfbf"/>
              </a:buClr>
              <a:buSzPct val="80000"/>
              <a:buFont typeface="Wingdings 3" charset="2"/>
              <a:buChar char=""/>
            </a:pPr>
            <a:r>
              <a:rPr b="1" lang="tr-TR" sz="1200" spc="-1" strike="noStrike">
                <a:solidFill>
                  <a:srgbClr val="ffffff"/>
                </a:solidFill>
                <a:latin typeface="Arial"/>
              </a:rPr>
              <a:t>1 550 étudiants</a:t>
            </a:r>
            <a:r>
              <a:rPr b="0" lang="tr-TR" sz="12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tr-TR" sz="1200" spc="-1" strike="noStrike">
                <a:solidFill>
                  <a:srgbClr val="d9d9d9"/>
                </a:solidFill>
                <a:latin typeface="Arial"/>
              </a:rPr>
              <a:t>dont</a:t>
            </a:r>
            <a:br/>
            <a:r>
              <a:rPr b="0" lang="tr-TR" sz="1200" spc="-1" strike="noStrike">
                <a:solidFill>
                  <a:srgbClr val="d9d9d9"/>
                </a:solidFill>
                <a:latin typeface="Arial"/>
              </a:rPr>
              <a:t>1 360 élèves-ingénieurs</a:t>
            </a:r>
            <a:endParaRPr b="0" lang="tr-TR" sz="1200" spc="-1" strike="noStrike">
              <a:latin typeface="Arial"/>
            </a:endParaRPr>
          </a:p>
        </p:txBody>
      </p:sp>
      <p:sp>
        <p:nvSpPr>
          <p:cNvPr id="566" name="CustomShape 22"/>
          <p:cNvSpPr/>
          <p:nvPr/>
        </p:nvSpPr>
        <p:spPr>
          <a:xfrm>
            <a:off x="7409520" y="2259000"/>
            <a:ext cx="1974960" cy="26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66760" indent="-266400">
              <a:lnSpc>
                <a:spcPct val="90000"/>
              </a:lnSpc>
              <a:spcBef>
                <a:spcPts val="601"/>
              </a:spcBef>
              <a:buClr>
                <a:srgbClr val="bfbfbf"/>
              </a:buClr>
              <a:buSzPct val="80000"/>
              <a:buFont typeface="Wingdings 3" charset="2"/>
              <a:buChar char=""/>
            </a:pPr>
            <a:r>
              <a:rPr b="1" lang="tr-TR" sz="1100" spc="-1" strike="noStrike">
                <a:solidFill>
                  <a:srgbClr val="ffffff"/>
                </a:solidFill>
                <a:latin typeface="Arial"/>
              </a:rPr>
              <a:t>210</a:t>
            </a:r>
            <a:r>
              <a:rPr b="0" lang="tr-TR" sz="1100" spc="-1" strike="noStrike">
                <a:solidFill>
                  <a:srgbClr val="d9d9d9"/>
                </a:solidFill>
                <a:latin typeface="Arial"/>
              </a:rPr>
              <a:t> en 1</a:t>
            </a:r>
            <a:r>
              <a:rPr b="0" lang="tr-TR" sz="1100" spc="-1" strike="noStrike" baseline="30000">
                <a:solidFill>
                  <a:srgbClr val="d9d9d9"/>
                </a:solidFill>
                <a:latin typeface="Arial"/>
              </a:rPr>
              <a:t>re</a:t>
            </a:r>
            <a:r>
              <a:rPr b="0" lang="tr-TR" sz="1100" spc="-1" strike="noStrike">
                <a:solidFill>
                  <a:srgbClr val="d9d9d9"/>
                </a:solidFill>
                <a:latin typeface="Arial"/>
              </a:rPr>
              <a:t> année</a:t>
            </a:r>
            <a:endParaRPr b="0" lang="tr-TR" sz="1100" spc="-1" strike="noStrike">
              <a:latin typeface="Arial"/>
            </a:endParaRPr>
          </a:p>
        </p:txBody>
      </p:sp>
      <p:sp>
        <p:nvSpPr>
          <p:cNvPr id="567" name="CustomShape 23"/>
          <p:cNvSpPr/>
          <p:nvPr/>
        </p:nvSpPr>
        <p:spPr>
          <a:xfrm>
            <a:off x="7580880" y="2521080"/>
            <a:ext cx="1573200" cy="29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66760" indent="-266400">
              <a:lnSpc>
                <a:spcPct val="90000"/>
              </a:lnSpc>
              <a:spcBef>
                <a:spcPts val="601"/>
              </a:spcBef>
              <a:buClr>
                <a:srgbClr val="bfbfbf"/>
              </a:buClr>
              <a:buSzPct val="80000"/>
              <a:buFont typeface="Wingdings 3" charset="2"/>
              <a:buChar char=""/>
            </a:pPr>
            <a:r>
              <a:rPr b="1" lang="tr-TR" sz="1100" spc="-1" strike="noStrike">
                <a:solidFill>
                  <a:srgbClr val="ffffff"/>
                </a:solidFill>
                <a:latin typeface="Arial"/>
              </a:rPr>
              <a:t>28</a:t>
            </a:r>
            <a:r>
              <a:rPr b="0" lang="tr-TR" sz="1100" spc="-1" strike="noStrike">
                <a:solidFill>
                  <a:srgbClr val="d9d9d9"/>
                </a:solidFill>
                <a:latin typeface="Arial"/>
              </a:rPr>
              <a:t> en master</a:t>
            </a:r>
            <a:endParaRPr b="0" lang="tr-TR" sz="1100" spc="-1" strike="noStrike">
              <a:latin typeface="Arial"/>
            </a:endParaRPr>
          </a:p>
        </p:txBody>
      </p:sp>
      <p:sp>
        <p:nvSpPr>
          <p:cNvPr id="568" name="CustomShape 24"/>
          <p:cNvSpPr/>
          <p:nvPr/>
        </p:nvSpPr>
        <p:spPr>
          <a:xfrm>
            <a:off x="7674840" y="2818800"/>
            <a:ext cx="1396440" cy="30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66760" indent="-266400">
              <a:lnSpc>
                <a:spcPct val="90000"/>
              </a:lnSpc>
              <a:spcBef>
                <a:spcPts val="601"/>
              </a:spcBef>
              <a:buClr>
                <a:srgbClr val="bfbfbf"/>
              </a:buClr>
              <a:buSzPct val="80000"/>
              <a:buFont typeface="Wingdings 3" charset="2"/>
              <a:buChar char=""/>
            </a:pPr>
            <a:r>
              <a:rPr b="1" lang="tr-TR" sz="1100" spc="-1" strike="noStrike">
                <a:solidFill>
                  <a:srgbClr val="ffffff"/>
                </a:solidFill>
                <a:latin typeface="Arial"/>
              </a:rPr>
              <a:t>40</a:t>
            </a:r>
            <a:r>
              <a:rPr b="0" lang="tr-TR" sz="1100" spc="-1" strike="noStrike">
                <a:solidFill>
                  <a:srgbClr val="d9d9d9"/>
                </a:solidFill>
                <a:latin typeface="Arial"/>
              </a:rPr>
              <a:t> doctorants</a:t>
            </a:r>
            <a:endParaRPr b="0" lang="tr-TR" sz="1100" spc="-1" strike="noStrike">
              <a:latin typeface="Arial"/>
            </a:endParaRPr>
          </a:p>
        </p:txBody>
      </p:sp>
      <p:sp>
        <p:nvSpPr>
          <p:cNvPr id="569" name="CustomShape 25"/>
          <p:cNvSpPr/>
          <p:nvPr/>
        </p:nvSpPr>
        <p:spPr>
          <a:xfrm>
            <a:off x="7292160" y="1984320"/>
            <a:ext cx="1974960" cy="26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66760" indent="-266400">
              <a:lnSpc>
                <a:spcPct val="90000"/>
              </a:lnSpc>
              <a:spcBef>
                <a:spcPts val="601"/>
              </a:spcBef>
              <a:buClr>
                <a:srgbClr val="bfbfbf"/>
              </a:buClr>
              <a:buSzPct val="80000"/>
              <a:buFont typeface="Wingdings 3" charset="2"/>
              <a:buChar char=""/>
            </a:pPr>
            <a:r>
              <a:rPr b="1" lang="tr-TR" sz="1100" spc="-1" strike="noStrike">
                <a:solidFill>
                  <a:srgbClr val="ffffff"/>
                </a:solidFill>
                <a:latin typeface="Arial"/>
              </a:rPr>
              <a:t>150</a:t>
            </a:r>
            <a:r>
              <a:rPr b="0" lang="tr-TR" sz="1100" spc="-1" strike="noStrike">
                <a:solidFill>
                  <a:srgbClr val="d9d9d9"/>
                </a:solidFill>
                <a:latin typeface="Arial"/>
              </a:rPr>
              <a:t> </a:t>
            </a:r>
            <a:r>
              <a:rPr b="0" lang="tr-TR" sz="1100" spc="-21" strike="noStrike">
                <a:solidFill>
                  <a:srgbClr val="d9d9d9"/>
                </a:solidFill>
                <a:latin typeface="Arial"/>
              </a:rPr>
              <a:t>élèves paysagistes</a:t>
            </a:r>
            <a:endParaRPr b="0" lang="tr-TR" sz="1100" spc="-1" strike="noStrike">
              <a:latin typeface="Arial"/>
            </a:endParaRPr>
          </a:p>
        </p:txBody>
      </p:sp>
      <p:sp>
        <p:nvSpPr>
          <p:cNvPr id="570" name="CustomShape 26"/>
          <p:cNvSpPr/>
          <p:nvPr/>
        </p:nvSpPr>
        <p:spPr>
          <a:xfrm>
            <a:off x="7527960" y="2561400"/>
            <a:ext cx="1974960" cy="26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71" name="Image 1" descr=""/>
          <p:cNvPicPr/>
          <p:nvPr/>
        </p:nvPicPr>
        <p:blipFill>
          <a:blip r:embed="rId3"/>
          <a:stretch/>
        </p:blipFill>
        <p:spPr>
          <a:xfrm>
            <a:off x="1808280" y="3392640"/>
            <a:ext cx="2864880" cy="13010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Espace réservé pour une image  20" descr=""/>
          <p:cNvPicPr/>
          <p:nvPr/>
        </p:nvPicPr>
        <p:blipFill>
          <a:blip r:embed="rId1"/>
          <a:srcRect l="30489" t="0" r="30493" b="30"/>
          <a:stretch/>
        </p:blipFill>
        <p:spPr>
          <a:xfrm>
            <a:off x="4857480" y="0"/>
            <a:ext cx="3011040" cy="5141520"/>
          </a:xfrm>
          <a:prstGeom prst="rect">
            <a:avLst/>
          </a:prstGeom>
          <a:ln>
            <a:noFill/>
          </a:ln>
        </p:spPr>
      </p:pic>
      <p:sp>
        <p:nvSpPr>
          <p:cNvPr id="573" name="CustomShape 1"/>
          <p:cNvSpPr/>
          <p:nvPr/>
        </p:nvSpPr>
        <p:spPr>
          <a:xfrm flipH="1" flipV="1">
            <a:off x="6605640" y="-360"/>
            <a:ext cx="1256760" cy="514332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74" name="CustomShape 2"/>
          <p:cNvSpPr/>
          <p:nvPr/>
        </p:nvSpPr>
        <p:spPr>
          <a:xfrm>
            <a:off x="7851960" y="0"/>
            <a:ext cx="1291680" cy="51433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75" name="CustomShape 3"/>
          <p:cNvSpPr/>
          <p:nvPr/>
        </p:nvSpPr>
        <p:spPr>
          <a:xfrm>
            <a:off x="4840560" y="0"/>
            <a:ext cx="1256760" cy="514332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76" name="TextShape 4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INSA LYON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CustomShape 5"/>
          <p:cNvSpPr/>
          <p:nvPr/>
        </p:nvSpPr>
        <p:spPr>
          <a:xfrm>
            <a:off x="1258920" y="765000"/>
            <a:ext cx="2462040" cy="138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Campus Lyon Tech – La Doua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20 avenue Albert Einstein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69621 Villeurbanne cedex</a:t>
            </a: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	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99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Tél : + 33 (0)4 72 43 83 83</a:t>
            </a: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	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808080"/>
                </a:solidFill>
                <a:latin typeface="Arial"/>
              </a:rPr>
              <a:t>www.insa-lyon.fr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endParaRPr b="0" lang="tr-TR" sz="1200" spc="-1" strike="noStrike">
              <a:latin typeface="Arial"/>
            </a:endParaRPr>
          </a:p>
        </p:txBody>
      </p:sp>
      <p:grpSp>
        <p:nvGrpSpPr>
          <p:cNvPr id="578" name="Group 6"/>
          <p:cNvGrpSpPr/>
          <p:nvPr/>
        </p:nvGrpSpPr>
        <p:grpSpPr>
          <a:xfrm>
            <a:off x="1556280" y="2291400"/>
            <a:ext cx="2199960" cy="1164600"/>
            <a:chOff x="1556280" y="2291400"/>
            <a:chExt cx="2199960" cy="1164600"/>
          </a:xfrm>
        </p:grpSpPr>
        <p:sp>
          <p:nvSpPr>
            <p:cNvPr id="579" name="CustomShape 7"/>
            <p:cNvSpPr/>
            <p:nvPr/>
          </p:nvSpPr>
          <p:spPr>
            <a:xfrm>
              <a:off x="1556280" y="2653200"/>
              <a:ext cx="2199960" cy="8028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  <a:spcBef>
                  <a:spcPts val="1199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Tél : + 33 (0)4 72 43 89 24</a:t>
              </a: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	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tr-TR" sz="1200" spc="-1" strike="noStrike">
                  <a:solidFill>
                    <a:srgbClr val="808080"/>
                  </a:solidFill>
                  <a:latin typeface="Arial"/>
                </a:rPr>
                <a:t>scol@insa-lyon.fr</a:t>
              </a:r>
              <a:r>
                <a:rPr b="0" lang="tr-TR" sz="1200" spc="-1" strike="noStrike" u="sng">
                  <a:solidFill>
                    <a:srgbClr val="959397"/>
                  </a:solidFill>
                  <a:uFillTx/>
                  <a:latin typeface="Arial"/>
                  <a:hlinkClick r:id="rId2"/>
                </a:rPr>
                <a:t> 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580" name="CustomShape 8"/>
            <p:cNvSpPr/>
            <p:nvPr/>
          </p:nvSpPr>
          <p:spPr>
            <a:xfrm>
              <a:off x="1565640" y="2291400"/>
              <a:ext cx="19047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e42618"/>
                  </a:solidFill>
                  <a:latin typeface="Arial"/>
                </a:rPr>
                <a:t>SCOLARITÉ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581" name="Line 9"/>
            <p:cNvSpPr/>
            <p:nvPr/>
          </p:nvSpPr>
          <p:spPr>
            <a:xfrm>
              <a:off x="1660680" y="2578320"/>
              <a:ext cx="167688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582" name="CustomShape 10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83" name="CustomShape 11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584" name="Group 12"/>
          <p:cNvGrpSpPr/>
          <p:nvPr/>
        </p:nvGrpSpPr>
        <p:grpSpPr>
          <a:xfrm>
            <a:off x="7168680" y="1221120"/>
            <a:ext cx="2098440" cy="1423080"/>
            <a:chOff x="7168680" y="1221120"/>
            <a:chExt cx="2098440" cy="1423080"/>
          </a:xfrm>
        </p:grpSpPr>
        <p:sp>
          <p:nvSpPr>
            <p:cNvPr id="585" name="CustomShape 13"/>
            <p:cNvSpPr/>
            <p:nvPr/>
          </p:nvSpPr>
          <p:spPr>
            <a:xfrm>
              <a:off x="7168680" y="1221120"/>
              <a:ext cx="1974960" cy="762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 fontScale="83000"/>
            </a:bodyPr>
            <a:p>
              <a:pPr>
                <a:lnSpc>
                  <a:spcPct val="90000"/>
                </a:lnSpc>
                <a:spcBef>
                  <a:spcPts val="281"/>
                </a:spcBef>
                <a:spcAft>
                  <a:spcPts val="300"/>
                </a:spcAft>
              </a:pPr>
              <a:r>
                <a:rPr b="1" lang="tr-TR" sz="1400" spc="-1" strike="noStrike">
                  <a:solidFill>
                    <a:srgbClr val="ffffff"/>
                  </a:solidFill>
                  <a:latin typeface="Arial"/>
                </a:rPr>
                <a:t>EN CHIFFRES : 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200" spc="-1" strike="noStrike">
                  <a:solidFill>
                    <a:srgbClr val="ffffff"/>
                  </a:solidFill>
                  <a:latin typeface="Arial"/>
                </a:rPr>
                <a:t>6 000 étudiants </a:t>
              </a:r>
              <a:r>
                <a:rPr b="0" lang="tr-TR" sz="1200" spc="-1" strike="noStrike">
                  <a:solidFill>
                    <a:srgbClr val="d9d9d9"/>
                  </a:solidFill>
                  <a:latin typeface="Arial"/>
                </a:rPr>
                <a:t>dont</a:t>
              </a:r>
              <a:br/>
              <a:r>
                <a:rPr b="0" lang="tr-TR" sz="1200" spc="-1" strike="noStrike">
                  <a:solidFill>
                    <a:srgbClr val="d9d9d9"/>
                  </a:solidFill>
                  <a:latin typeface="Arial"/>
                </a:rPr>
                <a:t>5 200 élèves-ingénieurs</a:t>
              </a: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586" name="CustomShape 14"/>
            <p:cNvSpPr/>
            <p:nvPr/>
          </p:nvSpPr>
          <p:spPr>
            <a:xfrm>
              <a:off x="7292160" y="1984320"/>
              <a:ext cx="1974960" cy="261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875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en 1</a:t>
              </a:r>
              <a:r>
                <a:rPr b="0" lang="tr-TR" sz="1100" spc="-1" strike="noStrike" baseline="30000">
                  <a:solidFill>
                    <a:srgbClr val="d9d9d9"/>
                  </a:solidFill>
                  <a:latin typeface="Arial"/>
                </a:rPr>
                <a:t>re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année</a:t>
              </a:r>
              <a:endParaRPr b="0" lang="tr-TR" sz="1100" spc="-1" strike="noStrike">
                <a:latin typeface="Arial"/>
              </a:endParaRPr>
            </a:p>
          </p:txBody>
        </p:sp>
        <p:sp>
          <p:nvSpPr>
            <p:cNvPr id="587" name="CustomShape 15"/>
            <p:cNvSpPr/>
            <p:nvPr/>
          </p:nvSpPr>
          <p:spPr>
            <a:xfrm>
              <a:off x="7449480" y="2343240"/>
              <a:ext cx="1396440" cy="300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650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doctorants</a:t>
              </a:r>
              <a:endParaRPr b="0" lang="tr-TR" sz="1100" spc="-1" strike="noStrike">
                <a:latin typeface="Arial"/>
              </a:endParaRPr>
            </a:p>
          </p:txBody>
        </p:sp>
      </p:grpSp>
      <p:sp>
        <p:nvSpPr>
          <p:cNvPr id="588" name="CustomShape 16"/>
          <p:cNvSpPr/>
          <p:nvPr/>
        </p:nvSpPr>
        <p:spPr>
          <a:xfrm>
            <a:off x="1182240" y="1767600"/>
            <a:ext cx="2155320" cy="219960"/>
          </a:xfrm>
          <a:prstGeom prst="rect">
            <a:avLst/>
          </a:prstGeom>
          <a:noFill/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89" name="CustomShape 17"/>
          <p:cNvSpPr/>
          <p:nvPr/>
        </p:nvSpPr>
        <p:spPr>
          <a:xfrm>
            <a:off x="1565640" y="2857320"/>
            <a:ext cx="2155320" cy="219960"/>
          </a:xfrm>
          <a:prstGeom prst="rect">
            <a:avLst/>
          </a:prstGeom>
          <a:noFill/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90" name="Picture 2" descr="C:\Users\Laura\Desktop\insa\charte graphique + font + photos\OUTILS COM\LOGO\Logo GroupeINSA GrisRouge\GrINSA GrisRouge rvb.png"/>
          <p:cNvPicPr/>
          <p:nvPr/>
        </p:nvPicPr>
        <p:blipFill>
          <a:blip r:embed="rId3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pic>
        <p:nvPicPr>
          <p:cNvPr id="591" name="Image 4" descr=""/>
          <p:cNvPicPr/>
          <p:nvPr/>
        </p:nvPicPr>
        <p:blipFill>
          <a:blip r:embed="rId4"/>
          <a:stretch/>
        </p:blipFill>
        <p:spPr>
          <a:xfrm>
            <a:off x="1156680" y="3292920"/>
            <a:ext cx="4414320" cy="126900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258" dur="indefinite" restart="never" nodeType="tmRoot">
          <p:childTnLst>
            <p:seq>
              <p:cTn id="259" dur="indefinite" nodeType="mainSeq"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4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5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6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Espace réservé pour une image  20" descr=""/>
          <p:cNvPicPr/>
          <p:nvPr/>
        </p:nvPicPr>
        <p:blipFill>
          <a:blip r:embed="rId1"/>
          <a:srcRect l="11275" t="29996" r="61407" b="24"/>
          <a:stretch/>
        </p:blipFill>
        <p:spPr>
          <a:xfrm>
            <a:off x="4840560" y="-1440"/>
            <a:ext cx="3011040" cy="5143320"/>
          </a:xfrm>
          <a:prstGeom prst="rect">
            <a:avLst/>
          </a:prstGeom>
          <a:ln>
            <a:noFill/>
          </a:ln>
        </p:spPr>
      </p:pic>
      <p:sp>
        <p:nvSpPr>
          <p:cNvPr id="593" name="CustomShape 1"/>
          <p:cNvSpPr/>
          <p:nvPr/>
        </p:nvSpPr>
        <p:spPr>
          <a:xfrm flipH="1" flipV="1">
            <a:off x="6605640" y="-360"/>
            <a:ext cx="1256760" cy="514332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94" name="CustomShape 2"/>
          <p:cNvSpPr/>
          <p:nvPr/>
        </p:nvSpPr>
        <p:spPr>
          <a:xfrm>
            <a:off x="7851960" y="0"/>
            <a:ext cx="1291680" cy="51433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95" name="CustomShape 3"/>
          <p:cNvSpPr/>
          <p:nvPr/>
        </p:nvSpPr>
        <p:spPr>
          <a:xfrm>
            <a:off x="4840560" y="0"/>
            <a:ext cx="1256760" cy="514332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96" name="TextShape 4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INSA RENNES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CustomShape 5"/>
          <p:cNvSpPr/>
          <p:nvPr/>
        </p:nvSpPr>
        <p:spPr>
          <a:xfrm>
            <a:off x="1262160" y="641160"/>
            <a:ext cx="3181680" cy="170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20 avenue des buttes de Coësmes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CS 70839 - 35708 Rennes cedex 7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99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Tél : + 33 (0)2 23 23 82 00</a:t>
            </a: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	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tr-TR" sz="1200" spc="-1" strike="noStrike" u="sng">
                <a:solidFill>
                  <a:srgbClr val="4a494c"/>
                </a:solidFill>
                <a:uFillTx/>
                <a:latin typeface="Arial"/>
                <a:hlinkClick r:id="rId2"/>
              </a:rPr>
              <a:t>www.insa-rennes.fr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tr-T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tr-TR" sz="1200" spc="-1" strike="noStrike">
                <a:solidFill>
                  <a:srgbClr val="e42618"/>
                </a:solidFill>
                <a:latin typeface="Arial"/>
              </a:rPr>
              <a:t>FIRE : </a:t>
            </a:r>
            <a:r>
              <a:rPr b="0" lang="tr-TR" sz="1200" spc="-1" strike="noStrike" u="sng">
                <a:solidFill>
                  <a:srgbClr val="959397"/>
                </a:solidFill>
                <a:uFillTx/>
                <a:latin typeface="Arial"/>
                <a:hlinkClick r:id="rId3"/>
              </a:rPr>
              <a:t>sylvie.robinet@insa-rennes.fr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endParaRPr b="0" lang="tr-TR" sz="1200" spc="-1" strike="noStrike">
              <a:latin typeface="Arial"/>
            </a:endParaRPr>
          </a:p>
        </p:txBody>
      </p:sp>
      <p:grpSp>
        <p:nvGrpSpPr>
          <p:cNvPr id="598" name="Group 6"/>
          <p:cNvGrpSpPr/>
          <p:nvPr/>
        </p:nvGrpSpPr>
        <p:grpSpPr>
          <a:xfrm>
            <a:off x="1548000" y="2080800"/>
            <a:ext cx="2586960" cy="1000800"/>
            <a:chOff x="1548000" y="2080800"/>
            <a:chExt cx="2586960" cy="1000800"/>
          </a:xfrm>
        </p:grpSpPr>
        <p:sp>
          <p:nvSpPr>
            <p:cNvPr id="599" name="CustomShape 7"/>
            <p:cNvSpPr/>
            <p:nvPr/>
          </p:nvSpPr>
          <p:spPr>
            <a:xfrm>
              <a:off x="1548000" y="2442240"/>
              <a:ext cx="2586960" cy="639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  <a:spcBef>
                  <a:spcPts val="1199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Tél : + 33 (0)2 23 23 89 62 / 89 51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tr-TR" sz="1200" spc="-1" strike="noStrike">
                  <a:solidFill>
                    <a:srgbClr val="808080"/>
                  </a:solidFill>
                  <a:latin typeface="Arial"/>
                </a:rPr>
                <a:t>infos-admissions@insa-rennes.fr</a:t>
              </a:r>
              <a:r>
                <a:rPr b="0" lang="tr-TR" sz="1200" spc="-1" strike="noStrike">
                  <a:solidFill>
                    <a:srgbClr val="000000"/>
                  </a:solidFill>
                  <a:latin typeface="Arial"/>
                </a:rPr>
                <a:t> 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600" name="CustomShape 8"/>
            <p:cNvSpPr/>
            <p:nvPr/>
          </p:nvSpPr>
          <p:spPr>
            <a:xfrm>
              <a:off x="1557720" y="2080800"/>
              <a:ext cx="19047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e42618"/>
                  </a:solidFill>
                  <a:latin typeface="Arial"/>
                </a:rPr>
                <a:t>SCOLARITÉ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601" name="Line 9"/>
            <p:cNvSpPr/>
            <p:nvPr/>
          </p:nvSpPr>
          <p:spPr>
            <a:xfrm>
              <a:off x="1652760" y="2367720"/>
              <a:ext cx="229536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602" name="CustomShape 10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03" name="CustomShape 11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604" name="Picture 2" descr="C:\Users\Laura\Desktop\insa\charte graphique + font + photos\OUTILS COM\LOGO\Logo GroupeINSA GrisRouge\GrINSA GrisRouge rvb.png"/>
          <p:cNvPicPr/>
          <p:nvPr/>
        </p:nvPicPr>
        <p:blipFill>
          <a:blip r:embed="rId4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605" name="CustomShape 12"/>
          <p:cNvSpPr/>
          <p:nvPr/>
        </p:nvSpPr>
        <p:spPr>
          <a:xfrm>
            <a:off x="1182240" y="1774080"/>
            <a:ext cx="2155320" cy="219960"/>
          </a:xfrm>
          <a:prstGeom prst="rect">
            <a:avLst/>
          </a:prstGeom>
          <a:noFill/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06" name="CustomShape 13"/>
          <p:cNvSpPr/>
          <p:nvPr/>
        </p:nvSpPr>
        <p:spPr>
          <a:xfrm>
            <a:off x="1565640" y="2857320"/>
            <a:ext cx="2311200" cy="219960"/>
          </a:xfrm>
          <a:prstGeom prst="rect">
            <a:avLst/>
          </a:prstGeom>
          <a:noFill/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07" name="CustomShape 14"/>
          <p:cNvSpPr/>
          <p:nvPr/>
        </p:nvSpPr>
        <p:spPr>
          <a:xfrm>
            <a:off x="7168680" y="1221120"/>
            <a:ext cx="1974960" cy="76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 fontScale="83000"/>
          </a:bodyPr>
          <a:p>
            <a:pPr>
              <a:lnSpc>
                <a:spcPct val="90000"/>
              </a:lnSpc>
              <a:spcBef>
                <a:spcPts val="281"/>
              </a:spcBef>
              <a:spcAft>
                <a:spcPts val="300"/>
              </a:spcAft>
            </a:pPr>
            <a:r>
              <a:rPr b="1" lang="tr-TR" sz="1400" spc="-1" strike="noStrike">
                <a:solidFill>
                  <a:srgbClr val="ffffff"/>
                </a:solidFill>
                <a:latin typeface="Arial"/>
              </a:rPr>
              <a:t>EN CHIFFRES : </a:t>
            </a:r>
            <a:endParaRPr b="0" lang="tr-TR" sz="1400" spc="-1" strike="noStrike">
              <a:latin typeface="Arial"/>
            </a:endParaRPr>
          </a:p>
          <a:p>
            <a:pPr marL="266760" indent="-266400">
              <a:lnSpc>
                <a:spcPct val="90000"/>
              </a:lnSpc>
              <a:spcBef>
                <a:spcPts val="601"/>
              </a:spcBef>
              <a:buClr>
                <a:srgbClr val="bfbfbf"/>
              </a:buClr>
              <a:buSzPct val="80000"/>
              <a:buFont typeface="Wingdings 3" charset="2"/>
              <a:buChar char=""/>
            </a:pPr>
            <a:r>
              <a:rPr b="1" lang="tr-TR" sz="1200" spc="-1" strike="noStrike">
                <a:solidFill>
                  <a:srgbClr val="ffffff"/>
                </a:solidFill>
                <a:latin typeface="Arial"/>
              </a:rPr>
              <a:t>1 800 étudiants </a:t>
            </a:r>
            <a:r>
              <a:rPr b="0" lang="tr-TR" sz="1200" spc="-1" strike="noStrike">
                <a:solidFill>
                  <a:srgbClr val="d9d9d9"/>
                </a:solidFill>
                <a:latin typeface="Arial"/>
              </a:rPr>
              <a:t>dont</a:t>
            </a:r>
            <a:br/>
            <a:r>
              <a:rPr b="0" lang="tr-TR" sz="1200" spc="-1" strike="noStrike">
                <a:solidFill>
                  <a:srgbClr val="d9d9d9"/>
                </a:solidFill>
                <a:latin typeface="Arial"/>
              </a:rPr>
              <a:t>1 575 élèves-ingénieurs</a:t>
            </a:r>
            <a:endParaRPr b="0" lang="tr-TR" sz="1200" spc="-1" strike="noStrike">
              <a:latin typeface="Arial"/>
            </a:endParaRPr>
          </a:p>
        </p:txBody>
      </p:sp>
      <p:sp>
        <p:nvSpPr>
          <p:cNvPr id="608" name="CustomShape 15"/>
          <p:cNvSpPr/>
          <p:nvPr/>
        </p:nvSpPr>
        <p:spPr>
          <a:xfrm>
            <a:off x="7292160" y="1984320"/>
            <a:ext cx="1974960" cy="26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66760" indent="-266400">
              <a:lnSpc>
                <a:spcPct val="90000"/>
              </a:lnSpc>
              <a:spcBef>
                <a:spcPts val="601"/>
              </a:spcBef>
              <a:buClr>
                <a:srgbClr val="bfbfbf"/>
              </a:buClr>
              <a:buSzPct val="80000"/>
              <a:buFont typeface="Wingdings 3" charset="2"/>
              <a:buChar char=""/>
            </a:pPr>
            <a:r>
              <a:rPr b="1" lang="tr-TR" sz="1100" spc="-1" strike="noStrike">
                <a:solidFill>
                  <a:srgbClr val="ffffff"/>
                </a:solidFill>
                <a:latin typeface="Arial"/>
              </a:rPr>
              <a:t>300</a:t>
            </a:r>
            <a:r>
              <a:rPr b="0" lang="tr-TR" sz="1100" spc="-1" strike="noStrike">
                <a:solidFill>
                  <a:srgbClr val="d9d9d9"/>
                </a:solidFill>
                <a:latin typeface="Arial"/>
              </a:rPr>
              <a:t> en 1</a:t>
            </a:r>
            <a:r>
              <a:rPr b="0" lang="tr-TR" sz="1100" spc="-1" strike="noStrike" baseline="30000">
                <a:solidFill>
                  <a:srgbClr val="d9d9d9"/>
                </a:solidFill>
                <a:latin typeface="Arial"/>
              </a:rPr>
              <a:t>re</a:t>
            </a:r>
            <a:r>
              <a:rPr b="0" lang="tr-TR" sz="1100" spc="-1" strike="noStrike">
                <a:solidFill>
                  <a:srgbClr val="d9d9d9"/>
                </a:solidFill>
                <a:latin typeface="Arial"/>
              </a:rPr>
              <a:t> année</a:t>
            </a:r>
            <a:endParaRPr b="0" lang="tr-TR" sz="1100" spc="-1" strike="noStrike">
              <a:latin typeface="Arial"/>
            </a:endParaRPr>
          </a:p>
        </p:txBody>
      </p:sp>
      <p:sp>
        <p:nvSpPr>
          <p:cNvPr id="609" name="CustomShape 16"/>
          <p:cNvSpPr/>
          <p:nvPr/>
        </p:nvSpPr>
        <p:spPr>
          <a:xfrm>
            <a:off x="7376400" y="2281320"/>
            <a:ext cx="1883880" cy="59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66760" indent="-266400">
              <a:lnSpc>
                <a:spcPct val="90000"/>
              </a:lnSpc>
              <a:spcBef>
                <a:spcPts val="601"/>
              </a:spcBef>
              <a:buClr>
                <a:srgbClr val="bfbfbf"/>
              </a:buClr>
              <a:buSzPct val="80000"/>
              <a:buFont typeface="Wingdings 3" charset="2"/>
              <a:buChar char=""/>
            </a:pPr>
            <a:r>
              <a:rPr b="1" lang="tr-TR" sz="1100" spc="-1" strike="noStrike">
                <a:solidFill>
                  <a:srgbClr val="ffffff"/>
                </a:solidFill>
                <a:latin typeface="Arial"/>
              </a:rPr>
              <a:t>60 </a:t>
            </a:r>
            <a:r>
              <a:rPr b="0" lang="tr-TR" sz="1100" spc="-1" strike="noStrike">
                <a:solidFill>
                  <a:srgbClr val="d9d9d9"/>
                </a:solidFill>
                <a:latin typeface="Arial"/>
              </a:rPr>
              <a:t>en master</a:t>
            </a:r>
            <a:endParaRPr b="0" lang="tr-TR" sz="1100" spc="-1" strike="noStrike">
              <a:latin typeface="Arial"/>
            </a:endParaRPr>
          </a:p>
        </p:txBody>
      </p:sp>
      <p:sp>
        <p:nvSpPr>
          <p:cNvPr id="610" name="CustomShape 17"/>
          <p:cNvSpPr/>
          <p:nvPr/>
        </p:nvSpPr>
        <p:spPr>
          <a:xfrm>
            <a:off x="7470360" y="2582640"/>
            <a:ext cx="1396440" cy="30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66760" indent="-266400">
              <a:lnSpc>
                <a:spcPct val="90000"/>
              </a:lnSpc>
              <a:spcBef>
                <a:spcPts val="601"/>
              </a:spcBef>
              <a:buClr>
                <a:srgbClr val="bfbfbf"/>
              </a:buClr>
              <a:buSzPct val="80000"/>
              <a:buFont typeface="Wingdings 3" charset="2"/>
              <a:buChar char=""/>
            </a:pPr>
            <a:r>
              <a:rPr b="1" lang="tr-TR" sz="1100" spc="-1" strike="noStrike">
                <a:solidFill>
                  <a:srgbClr val="ffffff"/>
                </a:solidFill>
                <a:latin typeface="Arial"/>
              </a:rPr>
              <a:t>165</a:t>
            </a:r>
            <a:r>
              <a:rPr b="0" lang="tr-TR" sz="1100" spc="-1" strike="noStrike">
                <a:solidFill>
                  <a:srgbClr val="d9d9d9"/>
                </a:solidFill>
                <a:latin typeface="Arial"/>
              </a:rPr>
              <a:t> doctorants</a:t>
            </a:r>
            <a:endParaRPr b="0" lang="tr-TR" sz="1100" spc="-1" strike="noStrike">
              <a:latin typeface="Arial"/>
            </a:endParaRPr>
          </a:p>
        </p:txBody>
      </p:sp>
      <p:pic>
        <p:nvPicPr>
          <p:cNvPr id="611" name="Image 1" descr=""/>
          <p:cNvPicPr/>
          <p:nvPr/>
        </p:nvPicPr>
        <p:blipFill>
          <a:blip r:embed="rId5"/>
          <a:stretch/>
        </p:blipFill>
        <p:spPr>
          <a:xfrm>
            <a:off x="1749960" y="3200400"/>
            <a:ext cx="3175560" cy="16790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Espace réservé pour une image  20" descr=""/>
          <p:cNvPicPr/>
          <p:nvPr/>
        </p:nvPicPr>
        <p:blipFill>
          <a:blip r:embed="rId1"/>
          <a:srcRect l="30387" t="-30" r="30415" b="0"/>
          <a:stretch/>
        </p:blipFill>
        <p:spPr>
          <a:xfrm>
            <a:off x="4840560" y="-1440"/>
            <a:ext cx="3022920" cy="5144760"/>
          </a:xfrm>
          <a:prstGeom prst="rect">
            <a:avLst/>
          </a:prstGeom>
          <a:ln>
            <a:noFill/>
          </a:ln>
        </p:spPr>
      </p:pic>
      <p:sp>
        <p:nvSpPr>
          <p:cNvPr id="613" name="CustomShape 1"/>
          <p:cNvSpPr/>
          <p:nvPr/>
        </p:nvSpPr>
        <p:spPr>
          <a:xfrm flipH="1" flipV="1">
            <a:off x="6605640" y="-360"/>
            <a:ext cx="1256760" cy="514332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14" name="CustomShape 2"/>
          <p:cNvSpPr/>
          <p:nvPr/>
        </p:nvSpPr>
        <p:spPr>
          <a:xfrm>
            <a:off x="7851960" y="0"/>
            <a:ext cx="1291680" cy="51433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15" name="CustomShape 3"/>
          <p:cNvSpPr/>
          <p:nvPr/>
        </p:nvSpPr>
        <p:spPr>
          <a:xfrm>
            <a:off x="4840560" y="0"/>
            <a:ext cx="1256760" cy="514332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16" name="TextShape 4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INSA rouen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CustomShape 5"/>
          <p:cNvSpPr/>
          <p:nvPr/>
        </p:nvSpPr>
        <p:spPr>
          <a:xfrm>
            <a:off x="1262160" y="867600"/>
            <a:ext cx="3309480" cy="115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685 avenue de l’université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76801 Saint Étienne du Rouvray cedex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99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Tél : + 33 (0)2 32 95 97 00</a:t>
            </a: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	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tr-TR" sz="1200" spc="-1" strike="noStrike">
                <a:solidFill>
                  <a:srgbClr val="808080"/>
                </a:solidFill>
                <a:latin typeface="Arial"/>
              </a:rPr>
              <a:t>www.insa-rouen.fr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endParaRPr b="0" lang="tr-TR" sz="1200" spc="-1" strike="noStrike">
              <a:latin typeface="Arial"/>
            </a:endParaRPr>
          </a:p>
        </p:txBody>
      </p:sp>
      <p:grpSp>
        <p:nvGrpSpPr>
          <p:cNvPr id="618" name="Group 6"/>
          <p:cNvGrpSpPr/>
          <p:nvPr/>
        </p:nvGrpSpPr>
        <p:grpSpPr>
          <a:xfrm>
            <a:off x="1548000" y="2030040"/>
            <a:ext cx="2199960" cy="1365840"/>
            <a:chOff x="1548000" y="2030040"/>
            <a:chExt cx="2199960" cy="1365840"/>
          </a:xfrm>
        </p:grpSpPr>
        <p:sp>
          <p:nvSpPr>
            <p:cNvPr id="619" name="CustomShape 7"/>
            <p:cNvSpPr/>
            <p:nvPr/>
          </p:nvSpPr>
          <p:spPr>
            <a:xfrm>
              <a:off x="1548000" y="2391480"/>
              <a:ext cx="2199960" cy="1004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  <a:spcBef>
                  <a:spcPts val="1199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Tél : + 33 (0)2 32 95 65 59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tr-TR" sz="1200" spc="-1" strike="noStrike">
                  <a:solidFill>
                    <a:srgbClr val="808080"/>
                  </a:solidFill>
                  <a:latin typeface="Arial"/>
                </a:rPr>
                <a:t>admission@insa-rouen.fr 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tr-TR" sz="1200" spc="-1" strike="noStrike">
                  <a:solidFill>
                    <a:srgbClr val="808080"/>
                  </a:solidFill>
                  <a:latin typeface="Arial"/>
                </a:rPr>
                <a:t>scolarite@insa-rouen.fr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tr-TR" sz="1200" spc="-1" strike="noStrike">
                  <a:solidFill>
                    <a:srgbClr val="000000"/>
                  </a:solidFill>
                  <a:latin typeface="Arial"/>
                </a:rPr>
                <a:t> 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620" name="CustomShape 8"/>
            <p:cNvSpPr/>
            <p:nvPr/>
          </p:nvSpPr>
          <p:spPr>
            <a:xfrm>
              <a:off x="1557720" y="2030040"/>
              <a:ext cx="19047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e42618"/>
                  </a:solidFill>
                  <a:latin typeface="Arial"/>
                </a:rPr>
                <a:t>SCOLARITÉ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621" name="Line 9"/>
            <p:cNvSpPr/>
            <p:nvPr/>
          </p:nvSpPr>
          <p:spPr>
            <a:xfrm>
              <a:off x="1652760" y="2316960"/>
              <a:ext cx="176148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622" name="CustomShape 10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23" name="CustomShape 11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624" name="Group 12"/>
          <p:cNvGrpSpPr/>
          <p:nvPr/>
        </p:nvGrpSpPr>
        <p:grpSpPr>
          <a:xfrm>
            <a:off x="7168680" y="1221120"/>
            <a:ext cx="2098440" cy="1847520"/>
            <a:chOff x="7168680" y="1221120"/>
            <a:chExt cx="2098440" cy="1847520"/>
          </a:xfrm>
        </p:grpSpPr>
        <p:sp>
          <p:nvSpPr>
            <p:cNvPr id="625" name="CustomShape 13"/>
            <p:cNvSpPr/>
            <p:nvPr/>
          </p:nvSpPr>
          <p:spPr>
            <a:xfrm>
              <a:off x="7168680" y="1221120"/>
              <a:ext cx="1974960" cy="762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 fontScale="83000"/>
            </a:bodyPr>
            <a:p>
              <a:pPr>
                <a:lnSpc>
                  <a:spcPct val="90000"/>
                </a:lnSpc>
                <a:spcBef>
                  <a:spcPts val="281"/>
                </a:spcBef>
                <a:spcAft>
                  <a:spcPts val="300"/>
                </a:spcAft>
              </a:pPr>
              <a:r>
                <a:rPr b="1" lang="tr-TR" sz="1400" spc="-1" strike="noStrike">
                  <a:solidFill>
                    <a:srgbClr val="ffffff"/>
                  </a:solidFill>
                  <a:latin typeface="Arial"/>
                </a:rPr>
                <a:t>EN CHIFFRES : 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200" spc="-1" strike="noStrike">
                  <a:solidFill>
                    <a:srgbClr val="ffffff"/>
                  </a:solidFill>
                  <a:latin typeface="Arial"/>
                </a:rPr>
                <a:t>1 800 étudiants </a:t>
              </a:r>
              <a:r>
                <a:rPr b="0" lang="tr-TR" sz="1200" spc="-1" strike="noStrike">
                  <a:solidFill>
                    <a:srgbClr val="d9d9d9"/>
                  </a:solidFill>
                  <a:latin typeface="Arial"/>
                </a:rPr>
                <a:t>dont</a:t>
              </a:r>
              <a:br/>
              <a:r>
                <a:rPr b="0" lang="tr-TR" sz="1200" spc="-1" strike="noStrike">
                  <a:solidFill>
                    <a:srgbClr val="d9d9d9"/>
                  </a:solidFill>
                  <a:latin typeface="Arial"/>
                </a:rPr>
                <a:t>1 656 élèves-ingénieurs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601"/>
                </a:spcBef>
              </a:pP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626" name="CustomShape 14"/>
            <p:cNvSpPr/>
            <p:nvPr/>
          </p:nvSpPr>
          <p:spPr>
            <a:xfrm>
              <a:off x="7292160" y="2018880"/>
              <a:ext cx="1974960" cy="261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280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en 1</a:t>
              </a:r>
              <a:r>
                <a:rPr b="0" lang="tr-TR" sz="1100" spc="-1" strike="noStrike" baseline="30000">
                  <a:solidFill>
                    <a:srgbClr val="d9d9d9"/>
                  </a:solidFill>
                  <a:latin typeface="Arial"/>
                </a:rPr>
                <a:t>re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année</a:t>
              </a:r>
              <a:endParaRPr b="0" lang="tr-TR" sz="1100" spc="-1" strike="noStrike">
                <a:latin typeface="Arial"/>
              </a:endParaRPr>
            </a:p>
          </p:txBody>
        </p:sp>
        <p:sp>
          <p:nvSpPr>
            <p:cNvPr id="627" name="CustomShape 15"/>
            <p:cNvSpPr/>
            <p:nvPr/>
          </p:nvSpPr>
          <p:spPr>
            <a:xfrm>
              <a:off x="7376400" y="2315520"/>
              <a:ext cx="1883880" cy="598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50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en master</a:t>
              </a:r>
              <a:br/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recherche</a:t>
              </a:r>
              <a:endParaRPr b="0" lang="tr-TR" sz="1100" spc="-1" strike="noStrike">
                <a:latin typeface="Arial"/>
              </a:endParaRPr>
            </a:p>
          </p:txBody>
        </p:sp>
        <p:sp>
          <p:nvSpPr>
            <p:cNvPr id="628" name="CustomShape 16"/>
            <p:cNvSpPr/>
            <p:nvPr/>
          </p:nvSpPr>
          <p:spPr>
            <a:xfrm>
              <a:off x="7470360" y="2767680"/>
              <a:ext cx="1396440" cy="300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110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doctorants</a:t>
              </a:r>
              <a:endParaRPr b="0" lang="tr-TR" sz="1100" spc="-1" strike="noStrike">
                <a:latin typeface="Arial"/>
              </a:endParaRPr>
            </a:p>
          </p:txBody>
        </p:sp>
      </p:grpSp>
      <p:pic>
        <p:nvPicPr>
          <p:cNvPr id="629" name="Picture 2" descr="C:\Users\Laura\Desktop\insa\charte graphique + font + photos\OUTILS COM\LOGO\Logo GroupeINSA GrisRouge\GrINSA GrisRouge rvb.png"/>
          <p:cNvPicPr/>
          <p:nvPr/>
        </p:nvPicPr>
        <p:blipFill>
          <a:blip r:embed="rId2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630" name="CustomShape 17"/>
          <p:cNvSpPr/>
          <p:nvPr/>
        </p:nvSpPr>
        <p:spPr>
          <a:xfrm>
            <a:off x="1182240" y="1774080"/>
            <a:ext cx="2155320" cy="219960"/>
          </a:xfrm>
          <a:prstGeom prst="rect">
            <a:avLst/>
          </a:prstGeom>
          <a:noFill/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631" name="Image 4" descr=""/>
          <p:cNvPicPr/>
          <p:nvPr/>
        </p:nvPicPr>
        <p:blipFill>
          <a:blip r:embed="rId3"/>
          <a:stretch/>
        </p:blipFill>
        <p:spPr>
          <a:xfrm>
            <a:off x="1199160" y="3306240"/>
            <a:ext cx="4434480" cy="146880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267" dur="indefinite" restart="never" nodeType="tmRoot">
          <p:childTnLst>
            <p:seq>
              <p:cTn id="268" dur="indefinite" nodeType="mainSeq"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3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4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5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Espace réservé pour une image  20" descr=""/>
          <p:cNvPicPr/>
          <p:nvPr/>
        </p:nvPicPr>
        <p:blipFill>
          <a:blip r:embed="rId1"/>
          <a:srcRect l="5780" t="0" r="6210" b="397"/>
          <a:stretch/>
        </p:blipFill>
        <p:spPr>
          <a:xfrm>
            <a:off x="4840560" y="0"/>
            <a:ext cx="3022920" cy="5141520"/>
          </a:xfrm>
          <a:prstGeom prst="rect">
            <a:avLst/>
          </a:prstGeom>
          <a:ln>
            <a:noFill/>
          </a:ln>
        </p:spPr>
      </p:pic>
      <p:sp>
        <p:nvSpPr>
          <p:cNvPr id="633" name="CustomShape 1"/>
          <p:cNvSpPr/>
          <p:nvPr/>
        </p:nvSpPr>
        <p:spPr>
          <a:xfrm flipH="1" flipV="1">
            <a:off x="6605640" y="-360"/>
            <a:ext cx="1256760" cy="514332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34" name="CustomShape 2"/>
          <p:cNvSpPr/>
          <p:nvPr/>
        </p:nvSpPr>
        <p:spPr>
          <a:xfrm>
            <a:off x="7851960" y="0"/>
            <a:ext cx="1291680" cy="51433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35" name="CustomShape 3"/>
          <p:cNvSpPr/>
          <p:nvPr/>
        </p:nvSpPr>
        <p:spPr>
          <a:xfrm>
            <a:off x="4840560" y="0"/>
            <a:ext cx="1256760" cy="514332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36" name="TextShape 4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INSA strasbourg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7" name="CustomShape 5"/>
          <p:cNvSpPr/>
          <p:nvPr/>
        </p:nvSpPr>
        <p:spPr>
          <a:xfrm>
            <a:off x="1262160" y="943560"/>
            <a:ext cx="2613960" cy="13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24 boulevard de la Victoire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67084 Strasbourg cedex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99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Tél : + 33 (0)3 88 14 47 00</a:t>
            </a: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	</a:t>
            </a: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	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tr-TR" sz="1200" spc="-1" strike="noStrike">
                <a:solidFill>
                  <a:srgbClr val="808080"/>
                </a:solidFill>
                <a:latin typeface="Arial"/>
              </a:rPr>
              <a:t>www.insa-strasbourg.fr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endParaRPr b="0" lang="tr-TR" sz="1200" spc="-1" strike="noStrike">
              <a:latin typeface="Arial"/>
            </a:endParaRPr>
          </a:p>
        </p:txBody>
      </p:sp>
      <p:grpSp>
        <p:nvGrpSpPr>
          <p:cNvPr id="638" name="Group 6"/>
          <p:cNvGrpSpPr/>
          <p:nvPr/>
        </p:nvGrpSpPr>
        <p:grpSpPr>
          <a:xfrm>
            <a:off x="1548000" y="2199240"/>
            <a:ext cx="3214080" cy="1165320"/>
            <a:chOff x="1548000" y="2199240"/>
            <a:chExt cx="3214080" cy="1165320"/>
          </a:xfrm>
        </p:grpSpPr>
        <p:sp>
          <p:nvSpPr>
            <p:cNvPr id="639" name="CustomShape 7"/>
            <p:cNvSpPr/>
            <p:nvPr/>
          </p:nvSpPr>
          <p:spPr>
            <a:xfrm>
              <a:off x="1548000" y="2561040"/>
              <a:ext cx="3214080" cy="803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  <a:spcBef>
                  <a:spcPts val="1199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Tél : + 33 (0)3 88 14 47 12 ou 13</a:t>
              </a:r>
              <a:br/>
              <a:r>
                <a:rPr b="0" lang="tr-TR" sz="1200" spc="-1" strike="noStrike">
                  <a:solidFill>
                    <a:srgbClr val="808080"/>
                  </a:solidFill>
                  <a:latin typeface="Arial"/>
                </a:rPr>
                <a:t>scolarite@insa-strasbourg.fr </a:t>
              </a:r>
              <a:r>
                <a:rPr b="0" lang="tr-TR" sz="1200" spc="-1" strike="noStrike">
                  <a:solidFill>
                    <a:srgbClr val="000000"/>
                  </a:solidFill>
                  <a:latin typeface="Arial"/>
                </a:rPr>
                <a:t> 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tr-TR" sz="1200" spc="-1" strike="noStrike">
                  <a:solidFill>
                    <a:srgbClr val="000000"/>
                  </a:solidFill>
                  <a:latin typeface="Arial"/>
                </a:rPr>
                <a:t> 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640" name="CustomShape 8"/>
            <p:cNvSpPr/>
            <p:nvPr/>
          </p:nvSpPr>
          <p:spPr>
            <a:xfrm>
              <a:off x="1557720" y="2199240"/>
              <a:ext cx="19047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e42618"/>
                  </a:solidFill>
                  <a:latin typeface="Arial"/>
                </a:rPr>
                <a:t>SCOLARITÉ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641" name="Line 9"/>
            <p:cNvSpPr/>
            <p:nvPr/>
          </p:nvSpPr>
          <p:spPr>
            <a:xfrm>
              <a:off x="1652760" y="2486160"/>
              <a:ext cx="208260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642" name="CustomShape 10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43" name="CustomShape 11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644" name="Group 12"/>
          <p:cNvGrpSpPr/>
          <p:nvPr/>
        </p:nvGrpSpPr>
        <p:grpSpPr>
          <a:xfrm>
            <a:off x="7168680" y="1221120"/>
            <a:ext cx="2098440" cy="1827720"/>
            <a:chOff x="7168680" y="1221120"/>
            <a:chExt cx="2098440" cy="1827720"/>
          </a:xfrm>
        </p:grpSpPr>
        <p:sp>
          <p:nvSpPr>
            <p:cNvPr id="645" name="CustomShape 13"/>
            <p:cNvSpPr/>
            <p:nvPr/>
          </p:nvSpPr>
          <p:spPr>
            <a:xfrm>
              <a:off x="7168680" y="1221120"/>
              <a:ext cx="2098440" cy="11502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>
                <a:lnSpc>
                  <a:spcPct val="90000"/>
                </a:lnSpc>
                <a:spcBef>
                  <a:spcPts val="261"/>
                </a:spcBef>
                <a:spcAft>
                  <a:spcPts val="300"/>
                </a:spcAft>
              </a:pPr>
              <a:r>
                <a:rPr b="1" lang="tr-TR" sz="1300" spc="-1" strike="noStrike">
                  <a:solidFill>
                    <a:srgbClr val="ffffff"/>
                  </a:solidFill>
                  <a:latin typeface="Arial"/>
                </a:rPr>
                <a:t>EN CHIFFRES : </a:t>
              </a:r>
              <a:endParaRPr b="0" lang="tr-TR" sz="13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1 700 étudiants 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dont</a:t>
              </a:r>
              <a:br/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1 460 élèves-ingénieurs</a:t>
              </a:r>
              <a:br/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et 200 architectes</a:t>
              </a:r>
              <a:endParaRPr b="0" lang="tr-TR" sz="1100" spc="-1" strike="noStrike">
                <a:latin typeface="Arial"/>
              </a:endParaRPr>
            </a:p>
          </p:txBody>
        </p:sp>
        <p:sp>
          <p:nvSpPr>
            <p:cNvPr id="646" name="CustomShape 14"/>
            <p:cNvSpPr/>
            <p:nvPr/>
          </p:nvSpPr>
          <p:spPr>
            <a:xfrm>
              <a:off x="7292160" y="2156040"/>
              <a:ext cx="1974960" cy="261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230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en 1</a:t>
              </a:r>
              <a:r>
                <a:rPr b="0" lang="tr-TR" sz="1100" spc="-1" strike="noStrike" baseline="30000">
                  <a:solidFill>
                    <a:srgbClr val="d9d9d9"/>
                  </a:solidFill>
                  <a:latin typeface="Arial"/>
                </a:rPr>
                <a:t>re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année</a:t>
              </a:r>
              <a:endParaRPr b="0" lang="tr-TR" sz="1100" spc="-1" strike="noStrike">
                <a:latin typeface="Arial"/>
              </a:endParaRPr>
            </a:p>
          </p:txBody>
        </p:sp>
        <p:sp>
          <p:nvSpPr>
            <p:cNvPr id="647" name="CustomShape 15"/>
            <p:cNvSpPr/>
            <p:nvPr/>
          </p:nvSpPr>
          <p:spPr>
            <a:xfrm>
              <a:off x="7470360" y="2447640"/>
              <a:ext cx="1396440" cy="300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17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en master</a:t>
              </a:r>
              <a:endParaRPr b="0" lang="tr-TR" sz="1100" spc="-1" strike="noStrike">
                <a:latin typeface="Arial"/>
              </a:endParaRPr>
            </a:p>
          </p:txBody>
        </p:sp>
        <p:sp>
          <p:nvSpPr>
            <p:cNvPr id="648" name="CustomShape 16"/>
            <p:cNvSpPr/>
            <p:nvPr/>
          </p:nvSpPr>
          <p:spPr>
            <a:xfrm>
              <a:off x="7622640" y="2747880"/>
              <a:ext cx="1396440" cy="300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45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doctorants</a:t>
              </a:r>
              <a:endParaRPr b="0" lang="tr-TR" sz="1100" spc="-1" strike="noStrike">
                <a:latin typeface="Arial"/>
              </a:endParaRPr>
            </a:p>
          </p:txBody>
        </p:sp>
      </p:grpSp>
      <p:pic>
        <p:nvPicPr>
          <p:cNvPr id="649" name="Picture 2" descr="C:\Users\Laura\Desktop\insa\charte graphique + font + photos\OUTILS COM\LOGO\Logo GroupeINSA GrisRouge\GrINSA GrisRouge rvb.png"/>
          <p:cNvPicPr/>
          <p:nvPr/>
        </p:nvPicPr>
        <p:blipFill>
          <a:blip r:embed="rId2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650" name="CustomShape 17"/>
          <p:cNvSpPr/>
          <p:nvPr/>
        </p:nvSpPr>
        <p:spPr>
          <a:xfrm>
            <a:off x="1215360" y="1786680"/>
            <a:ext cx="2155320" cy="219960"/>
          </a:xfrm>
          <a:prstGeom prst="rect">
            <a:avLst/>
          </a:prstGeom>
          <a:noFill/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51" name="CustomShape 18"/>
          <p:cNvSpPr/>
          <p:nvPr/>
        </p:nvSpPr>
        <p:spPr>
          <a:xfrm>
            <a:off x="1579680" y="2843640"/>
            <a:ext cx="2155320" cy="219960"/>
          </a:xfrm>
          <a:prstGeom prst="rect">
            <a:avLst/>
          </a:prstGeom>
          <a:noFill/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652" name="Image 4" descr=""/>
          <p:cNvPicPr/>
          <p:nvPr/>
        </p:nvPicPr>
        <p:blipFill>
          <a:blip r:embed="rId3"/>
          <a:stretch/>
        </p:blipFill>
        <p:spPr>
          <a:xfrm>
            <a:off x="1528560" y="3353760"/>
            <a:ext cx="3684600" cy="14932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276" dur="indefinite" restart="never" nodeType="tmRoot">
          <p:childTnLst>
            <p:seq>
              <p:cTn id="277" dur="indefinite" nodeType="mainSeq"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2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3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4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Espace réservé pour une image  20" descr=""/>
          <p:cNvPicPr/>
          <p:nvPr/>
        </p:nvPicPr>
        <p:blipFill>
          <a:blip r:embed="rId1"/>
          <a:srcRect l="612" t="2088" r="14587" b="1746"/>
          <a:stretch/>
        </p:blipFill>
        <p:spPr>
          <a:xfrm>
            <a:off x="4840560" y="-1440"/>
            <a:ext cx="3022920" cy="5143320"/>
          </a:xfrm>
          <a:prstGeom prst="rect">
            <a:avLst/>
          </a:prstGeom>
          <a:ln>
            <a:noFill/>
          </a:ln>
        </p:spPr>
      </p:pic>
      <p:sp>
        <p:nvSpPr>
          <p:cNvPr id="654" name="CustomShape 1"/>
          <p:cNvSpPr/>
          <p:nvPr/>
        </p:nvSpPr>
        <p:spPr>
          <a:xfrm flipH="1" flipV="1">
            <a:off x="6605640" y="-360"/>
            <a:ext cx="1256760" cy="514332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55" name="CustomShape 2"/>
          <p:cNvSpPr/>
          <p:nvPr/>
        </p:nvSpPr>
        <p:spPr>
          <a:xfrm>
            <a:off x="7851960" y="0"/>
            <a:ext cx="1291680" cy="51433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56" name="CustomShape 3"/>
          <p:cNvSpPr/>
          <p:nvPr/>
        </p:nvSpPr>
        <p:spPr>
          <a:xfrm>
            <a:off x="4840560" y="0"/>
            <a:ext cx="1256760" cy="514332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57" name="TextShape 4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INSA toulouse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CustomShape 5"/>
          <p:cNvSpPr/>
          <p:nvPr/>
        </p:nvSpPr>
        <p:spPr>
          <a:xfrm>
            <a:off x="1262160" y="901440"/>
            <a:ext cx="2613960" cy="13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135 avenue de Rangueil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31077 Toulouse cedex 4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99"/>
              </a:spcBef>
            </a:pP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Tél : + 33 (0)5 61 55 95 13</a:t>
            </a: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	</a:t>
            </a:r>
            <a:r>
              <a:rPr b="0" lang="tr-TR" sz="1200" spc="-1" strike="noStrike">
                <a:solidFill>
                  <a:srgbClr val="4f4d50"/>
                </a:solidFill>
                <a:latin typeface="Arial"/>
              </a:rPr>
              <a:t>	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tr-TR" sz="1200" spc="-1" strike="noStrike">
                <a:solidFill>
                  <a:srgbClr val="808080"/>
                </a:solidFill>
                <a:latin typeface="Arial"/>
              </a:rPr>
              <a:t>www.insa-toulouse.fr</a:t>
            </a:r>
            <a:endParaRPr b="0" lang="tr-T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endParaRPr b="0" lang="tr-TR" sz="1200" spc="-1" strike="noStrike">
              <a:latin typeface="Arial"/>
            </a:endParaRPr>
          </a:p>
        </p:txBody>
      </p:sp>
      <p:grpSp>
        <p:nvGrpSpPr>
          <p:cNvPr id="659" name="Group 6"/>
          <p:cNvGrpSpPr/>
          <p:nvPr/>
        </p:nvGrpSpPr>
        <p:grpSpPr>
          <a:xfrm>
            <a:off x="1548000" y="2072520"/>
            <a:ext cx="3214080" cy="1481400"/>
            <a:chOff x="1548000" y="2072520"/>
            <a:chExt cx="3214080" cy="1481400"/>
          </a:xfrm>
        </p:grpSpPr>
        <p:sp>
          <p:nvSpPr>
            <p:cNvPr id="660" name="CustomShape 7"/>
            <p:cNvSpPr/>
            <p:nvPr/>
          </p:nvSpPr>
          <p:spPr>
            <a:xfrm>
              <a:off x="1548000" y="2433960"/>
              <a:ext cx="3214080" cy="1119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  <a:spcBef>
                  <a:spcPts val="1199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Tél : + 33 (0)5 61 55 95 26 / 27 / 28</a:t>
              </a:r>
              <a:br/>
              <a:r>
                <a:rPr b="0" lang="tr-TR" sz="1200" spc="-1" strike="noStrike">
                  <a:solidFill>
                    <a:srgbClr val="808080"/>
                  </a:solidFill>
                  <a:latin typeface="Arial"/>
                </a:rPr>
                <a:t>scolar@insa-toulouse.fr 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1199"/>
                </a:spcBef>
              </a:pP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tr-TR" sz="1200" spc="-1" strike="noStrike">
                  <a:solidFill>
                    <a:srgbClr val="000000"/>
                  </a:solidFill>
                  <a:latin typeface="Arial"/>
                </a:rPr>
                <a:t> 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661" name="CustomShape 8"/>
            <p:cNvSpPr/>
            <p:nvPr/>
          </p:nvSpPr>
          <p:spPr>
            <a:xfrm>
              <a:off x="1557720" y="2072520"/>
              <a:ext cx="19047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e42618"/>
                  </a:solidFill>
                  <a:latin typeface="Arial"/>
                </a:rPr>
                <a:t>SCOLARITÉ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662" name="Line 9"/>
            <p:cNvSpPr/>
            <p:nvPr/>
          </p:nvSpPr>
          <p:spPr>
            <a:xfrm>
              <a:off x="1652760" y="2359080"/>
              <a:ext cx="238032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663" name="CustomShape 10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64" name="CustomShape 11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665" name="Group 12"/>
          <p:cNvGrpSpPr/>
          <p:nvPr/>
        </p:nvGrpSpPr>
        <p:grpSpPr>
          <a:xfrm>
            <a:off x="7168680" y="1221120"/>
            <a:ext cx="2098440" cy="1658880"/>
            <a:chOff x="7168680" y="1221120"/>
            <a:chExt cx="2098440" cy="1658880"/>
          </a:xfrm>
        </p:grpSpPr>
        <p:sp>
          <p:nvSpPr>
            <p:cNvPr id="666" name="CustomShape 13"/>
            <p:cNvSpPr/>
            <p:nvPr/>
          </p:nvSpPr>
          <p:spPr>
            <a:xfrm>
              <a:off x="7168680" y="1221120"/>
              <a:ext cx="1974960" cy="762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 fontScale="83000"/>
            </a:bodyPr>
            <a:p>
              <a:pPr>
                <a:lnSpc>
                  <a:spcPct val="90000"/>
                </a:lnSpc>
                <a:spcBef>
                  <a:spcPts val="281"/>
                </a:spcBef>
                <a:spcAft>
                  <a:spcPts val="300"/>
                </a:spcAft>
              </a:pPr>
              <a:r>
                <a:rPr b="1" lang="tr-TR" sz="1400" spc="-1" strike="noStrike">
                  <a:solidFill>
                    <a:srgbClr val="ffffff"/>
                  </a:solidFill>
                  <a:latin typeface="Arial"/>
                </a:rPr>
                <a:t>EN CHIFFRES : 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200" spc="-1" strike="noStrike">
                  <a:solidFill>
                    <a:srgbClr val="ffffff"/>
                  </a:solidFill>
                  <a:latin typeface="Arial"/>
                </a:rPr>
                <a:t>2 800 étudiants </a:t>
              </a:r>
              <a:r>
                <a:rPr b="0" lang="tr-TR" sz="1200" spc="-1" strike="noStrike">
                  <a:solidFill>
                    <a:srgbClr val="d9d9d9"/>
                  </a:solidFill>
                  <a:latin typeface="Arial"/>
                </a:rPr>
                <a:t>dont</a:t>
              </a:r>
              <a:br/>
              <a:r>
                <a:rPr b="0" lang="tr-TR" sz="1200" spc="-1" strike="noStrike">
                  <a:solidFill>
                    <a:srgbClr val="d9d9d9"/>
                  </a:solidFill>
                  <a:latin typeface="Arial"/>
                </a:rPr>
                <a:t>2 370 élèves-ingénieurs</a:t>
              </a: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667" name="CustomShape 14"/>
            <p:cNvSpPr/>
            <p:nvPr/>
          </p:nvSpPr>
          <p:spPr>
            <a:xfrm>
              <a:off x="7292160" y="1984320"/>
              <a:ext cx="1974960" cy="261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397</a:t>
              </a:r>
              <a:r>
                <a:rPr b="1" lang="tr-TR" sz="1100" spc="-1" strike="noStrike">
                  <a:solidFill>
                    <a:srgbClr val="d9d9d9"/>
                  </a:solidFill>
                  <a:latin typeface="Arial"/>
                </a:rPr>
                <a:t> 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en 1</a:t>
              </a:r>
              <a:r>
                <a:rPr b="0" lang="tr-TR" sz="1100" spc="-1" strike="noStrike" baseline="30000">
                  <a:solidFill>
                    <a:srgbClr val="d9d9d9"/>
                  </a:solidFill>
                  <a:latin typeface="Arial"/>
                </a:rPr>
                <a:t>re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année</a:t>
              </a:r>
              <a:endParaRPr b="0" lang="tr-TR" sz="1100" spc="-1" strike="noStrike">
                <a:latin typeface="Arial"/>
              </a:endParaRPr>
            </a:p>
          </p:txBody>
        </p:sp>
        <p:sp>
          <p:nvSpPr>
            <p:cNvPr id="668" name="CustomShape 15"/>
            <p:cNvSpPr/>
            <p:nvPr/>
          </p:nvSpPr>
          <p:spPr>
            <a:xfrm>
              <a:off x="7376400" y="2281320"/>
              <a:ext cx="1573200" cy="2952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32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en master</a:t>
              </a:r>
              <a:endParaRPr b="0" lang="tr-TR" sz="1100" spc="-1" strike="noStrike">
                <a:latin typeface="Arial"/>
              </a:endParaRPr>
            </a:p>
          </p:txBody>
        </p:sp>
        <p:sp>
          <p:nvSpPr>
            <p:cNvPr id="669" name="CustomShape 16"/>
            <p:cNvSpPr/>
            <p:nvPr/>
          </p:nvSpPr>
          <p:spPr>
            <a:xfrm>
              <a:off x="7470360" y="2579040"/>
              <a:ext cx="1396440" cy="300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229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doctorants</a:t>
              </a:r>
              <a:endParaRPr b="0" lang="tr-TR" sz="1100" spc="-1" strike="noStrike">
                <a:latin typeface="Arial"/>
              </a:endParaRPr>
            </a:p>
          </p:txBody>
        </p:sp>
      </p:grpSp>
      <p:pic>
        <p:nvPicPr>
          <p:cNvPr id="670" name="Picture 2" descr="C:\Users\Laura\Desktop\insa\charte graphique + font + photos\OUTILS COM\LOGO\Logo GroupeINSA GrisRouge\GrINSA GrisRouge rvb.png"/>
          <p:cNvPicPr/>
          <p:nvPr/>
        </p:nvPicPr>
        <p:blipFill>
          <a:blip r:embed="rId2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sp>
        <p:nvSpPr>
          <p:cNvPr id="671" name="CustomShape 17"/>
          <p:cNvSpPr/>
          <p:nvPr/>
        </p:nvSpPr>
        <p:spPr>
          <a:xfrm>
            <a:off x="1262160" y="1764000"/>
            <a:ext cx="2155320" cy="219960"/>
          </a:xfrm>
          <a:prstGeom prst="rect">
            <a:avLst/>
          </a:prstGeom>
          <a:noFill/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72" name="CustomShape 18"/>
          <p:cNvSpPr/>
          <p:nvPr/>
        </p:nvSpPr>
        <p:spPr>
          <a:xfrm>
            <a:off x="1432080" y="2830680"/>
            <a:ext cx="2155320" cy="219960"/>
          </a:xfrm>
          <a:prstGeom prst="rect">
            <a:avLst/>
          </a:prstGeom>
          <a:noFill/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673" name="Image 4" descr=""/>
          <p:cNvPicPr/>
          <p:nvPr/>
        </p:nvPicPr>
        <p:blipFill>
          <a:blip r:embed="rId3"/>
          <a:stretch/>
        </p:blipFill>
        <p:spPr>
          <a:xfrm>
            <a:off x="1197720" y="3278520"/>
            <a:ext cx="4449240" cy="13474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285" dur="indefinite" restart="never" nodeType="tmRoot">
          <p:childTnLst>
            <p:seq>
              <p:cTn id="286" dur="indefinite" nodeType="mainSeq"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1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2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3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CustomShape 1"/>
          <p:cNvSpPr/>
          <p:nvPr/>
        </p:nvSpPr>
        <p:spPr>
          <a:xfrm flipH="1" flipV="1">
            <a:off x="4092120" y="-1800"/>
            <a:ext cx="1256760" cy="514332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75" name="CustomShape 2"/>
          <p:cNvSpPr/>
          <p:nvPr/>
        </p:nvSpPr>
        <p:spPr>
          <a:xfrm>
            <a:off x="852480" y="1254240"/>
            <a:ext cx="37191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320"/>
              </a:spcBef>
            </a:pPr>
            <a:r>
              <a:rPr b="0" lang="tr-TR" sz="1600" spc="-1" strike="noStrike">
                <a:solidFill>
                  <a:srgbClr val="ffffff"/>
                </a:solidFill>
                <a:latin typeface="Arial"/>
              </a:rPr>
              <a:t>OUVERTURE en septembre 2015</a:t>
            </a:r>
            <a:endParaRPr b="0" lang="tr-TR" sz="1600" spc="-1" strike="noStrike">
              <a:latin typeface="Arial"/>
            </a:endParaRPr>
          </a:p>
        </p:txBody>
      </p:sp>
      <p:pic>
        <p:nvPicPr>
          <p:cNvPr id="676" name="Espace réservé pour une image  20" descr=""/>
          <p:cNvPicPr/>
          <p:nvPr/>
        </p:nvPicPr>
        <p:blipFill>
          <a:blip r:embed="rId1"/>
          <a:srcRect l="58066" t="0" r="2737" b="0"/>
          <a:stretch/>
        </p:blipFill>
        <p:spPr>
          <a:xfrm>
            <a:off x="4840560" y="0"/>
            <a:ext cx="3022920" cy="5143320"/>
          </a:xfrm>
          <a:prstGeom prst="rect">
            <a:avLst/>
          </a:prstGeom>
          <a:ln>
            <a:noFill/>
          </a:ln>
        </p:spPr>
      </p:pic>
      <p:sp>
        <p:nvSpPr>
          <p:cNvPr id="677" name="CustomShape 3"/>
          <p:cNvSpPr/>
          <p:nvPr/>
        </p:nvSpPr>
        <p:spPr>
          <a:xfrm>
            <a:off x="4840560" y="0"/>
            <a:ext cx="1256760" cy="514332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78" name="CustomShape 4"/>
          <p:cNvSpPr/>
          <p:nvPr/>
        </p:nvSpPr>
        <p:spPr>
          <a:xfrm flipH="1" flipV="1">
            <a:off x="6605640" y="-360"/>
            <a:ext cx="1256760" cy="514332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79" name="CustomShape 5"/>
          <p:cNvSpPr/>
          <p:nvPr/>
        </p:nvSpPr>
        <p:spPr>
          <a:xfrm>
            <a:off x="7851960" y="0"/>
            <a:ext cx="1291680" cy="51433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80" name="TextShape 6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0b72b5"/>
                </a:solidFill>
                <a:latin typeface="Arial"/>
              </a:rPr>
              <a:t>INSA </a:t>
            </a:r>
            <a:br/>
            <a:r>
              <a:rPr b="1" lang="fr-FR" sz="2700" spc="-1" strike="noStrike" cap="all">
                <a:solidFill>
                  <a:srgbClr val="0b72b5"/>
                </a:solidFill>
                <a:latin typeface="Arial"/>
              </a:rPr>
              <a:t>Euro-Méditerranée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1" name="CustomShape 7"/>
          <p:cNvSpPr/>
          <p:nvPr/>
        </p:nvSpPr>
        <p:spPr>
          <a:xfrm>
            <a:off x="0" y="-144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82" name="CustomShape 8"/>
          <p:cNvSpPr/>
          <p:nvPr/>
        </p:nvSpPr>
        <p:spPr>
          <a:xfrm>
            <a:off x="0" y="-144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683" name="Group 9"/>
          <p:cNvGrpSpPr/>
          <p:nvPr/>
        </p:nvGrpSpPr>
        <p:grpSpPr>
          <a:xfrm>
            <a:off x="7168680" y="1221120"/>
            <a:ext cx="2098440" cy="2052000"/>
            <a:chOff x="7168680" y="1221120"/>
            <a:chExt cx="2098440" cy="2052000"/>
          </a:xfrm>
        </p:grpSpPr>
        <p:sp>
          <p:nvSpPr>
            <p:cNvPr id="684" name="CustomShape 10"/>
            <p:cNvSpPr/>
            <p:nvPr/>
          </p:nvSpPr>
          <p:spPr>
            <a:xfrm>
              <a:off x="7168680" y="1221120"/>
              <a:ext cx="1974960" cy="762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 fontScale="78000"/>
            </a:bodyPr>
            <a:p>
              <a:pPr>
                <a:lnSpc>
                  <a:spcPct val="90000"/>
                </a:lnSpc>
                <a:spcBef>
                  <a:spcPts val="281"/>
                </a:spcBef>
                <a:spcAft>
                  <a:spcPts val="300"/>
                </a:spcAft>
              </a:pPr>
              <a:r>
                <a:rPr b="1" lang="tr-TR" sz="1400" spc="-1" strike="noStrike">
                  <a:solidFill>
                    <a:srgbClr val="ffffff"/>
                  </a:solidFill>
                  <a:latin typeface="Arial"/>
                </a:rPr>
                <a:t>EN CHIFFRES </a:t>
              </a:r>
              <a:br/>
              <a:r>
                <a:rPr b="1" lang="tr-TR" sz="1400" spc="-1" strike="noStrike">
                  <a:solidFill>
                    <a:srgbClr val="ffffff"/>
                  </a:solidFill>
                  <a:latin typeface="Arial"/>
                </a:rPr>
                <a:t>(à terme) : 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200" spc="-1" strike="noStrike">
                  <a:solidFill>
                    <a:srgbClr val="ffffff"/>
                  </a:solidFill>
                  <a:latin typeface="Arial"/>
                </a:rPr>
                <a:t>2 000 </a:t>
              </a:r>
              <a:r>
                <a:rPr b="0" lang="tr-TR" sz="1200" spc="-1" strike="noStrike">
                  <a:solidFill>
                    <a:srgbClr val="d9d9d9"/>
                  </a:solidFill>
                  <a:latin typeface="Arial"/>
                </a:rPr>
                <a:t>élèves-ingénieurs</a:t>
              </a: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685" name="CustomShape 11"/>
            <p:cNvSpPr/>
            <p:nvPr/>
          </p:nvSpPr>
          <p:spPr>
            <a:xfrm>
              <a:off x="7292160" y="1905480"/>
              <a:ext cx="1974960" cy="261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1" lang="tr-TR" sz="1100" spc="-1" strike="noStrike">
                  <a:solidFill>
                    <a:srgbClr val="ffffff"/>
                  </a:solidFill>
                  <a:latin typeface="Arial"/>
                </a:rPr>
                <a:t>400</a:t>
              </a:r>
              <a:r>
                <a:rPr b="0" lang="tr-TR" sz="1100" spc="-1" strike="noStrike">
                  <a:solidFill>
                    <a:srgbClr val="ffffff"/>
                  </a:solidFill>
                  <a:latin typeface="Arial"/>
                </a:rPr>
                <a:t> </a:t>
              </a: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 diplômés par an</a:t>
              </a:r>
              <a:endParaRPr b="0" lang="tr-TR" sz="1100" spc="-1" strike="noStrike">
                <a:latin typeface="Arial"/>
              </a:endParaRPr>
            </a:p>
          </p:txBody>
        </p:sp>
        <p:sp>
          <p:nvSpPr>
            <p:cNvPr id="686" name="CustomShape 12"/>
            <p:cNvSpPr/>
            <p:nvPr/>
          </p:nvSpPr>
          <p:spPr>
            <a:xfrm>
              <a:off x="7376400" y="2138400"/>
              <a:ext cx="1767240" cy="1134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 marL="266760" indent="-266400">
                <a:lnSpc>
                  <a:spcPct val="90000"/>
                </a:lnSpc>
                <a:spcBef>
                  <a:spcPts val="601"/>
                </a:spcBef>
                <a:buClr>
                  <a:srgbClr val="bfbfbf"/>
                </a:buClr>
                <a:buSzPct val="80000"/>
                <a:buFont typeface="Wingdings 3" charset="2"/>
                <a:buChar char=""/>
              </a:pPr>
              <a:r>
                <a:rPr b="0" lang="tr-TR" sz="1100" spc="-1" strike="noStrike">
                  <a:solidFill>
                    <a:srgbClr val="d9d9d9"/>
                  </a:solidFill>
                  <a:latin typeface="Arial"/>
                </a:rPr>
                <a:t>+ des étudiants en master recherche et en doctorat</a:t>
              </a:r>
              <a:endParaRPr b="0" lang="tr-TR" sz="1100" spc="-1" strike="noStrike">
                <a:latin typeface="Arial"/>
              </a:endParaRPr>
            </a:p>
          </p:txBody>
        </p:sp>
      </p:grpSp>
      <p:grpSp>
        <p:nvGrpSpPr>
          <p:cNvPr id="687" name="Group 13"/>
          <p:cNvGrpSpPr/>
          <p:nvPr/>
        </p:nvGrpSpPr>
        <p:grpSpPr>
          <a:xfrm>
            <a:off x="1653120" y="1152360"/>
            <a:ext cx="3290400" cy="1519560"/>
            <a:chOff x="1653120" y="1152360"/>
            <a:chExt cx="3290400" cy="1519560"/>
          </a:xfrm>
        </p:grpSpPr>
        <p:sp>
          <p:nvSpPr>
            <p:cNvPr id="688" name="CustomShape 14"/>
            <p:cNvSpPr/>
            <p:nvPr/>
          </p:nvSpPr>
          <p:spPr>
            <a:xfrm>
              <a:off x="1653120" y="1513800"/>
              <a:ext cx="3290400" cy="1158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Campus Université Euro-Méditerranéenne</a:t>
              </a:r>
              <a:br/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de Fès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Route de Sidi Hrazzem, Fès shore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30 070 FES (MAROC)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1199"/>
                </a:spcBef>
              </a:pPr>
              <a:r>
                <a:rPr b="0" lang="tr-TR" sz="1200" spc="-1" strike="noStrike">
                  <a:solidFill>
                    <a:srgbClr val="808080"/>
                  </a:solidFill>
                  <a:latin typeface="Arial"/>
                </a:rPr>
                <a:t>www.insa-euromediterranee.org</a:t>
              </a:r>
              <a:r>
                <a:rPr b="0" lang="tr-TR" sz="1200" spc="-1" strike="noStrike">
                  <a:solidFill>
                    <a:srgbClr val="000000"/>
                  </a:solidFill>
                  <a:latin typeface="Arial"/>
                </a:rPr>
                <a:t> </a:t>
              </a: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689" name="CustomShape 15"/>
            <p:cNvSpPr/>
            <p:nvPr/>
          </p:nvSpPr>
          <p:spPr>
            <a:xfrm>
              <a:off x="1662840" y="1152360"/>
              <a:ext cx="312840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000000"/>
                  </a:solidFill>
                  <a:latin typeface="Arial"/>
                </a:rPr>
                <a:t>INSA EURO-MÉDITERRANÉE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690" name="Line 16"/>
            <p:cNvSpPr/>
            <p:nvPr/>
          </p:nvSpPr>
          <p:spPr>
            <a:xfrm>
              <a:off x="1757880" y="1438920"/>
              <a:ext cx="245700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pic>
        <p:nvPicPr>
          <p:cNvPr id="691" name="Picture 2" descr="C:\Users\Laura\Desktop\insa\crea\logo-uemf.png"/>
          <p:cNvPicPr/>
          <p:nvPr/>
        </p:nvPicPr>
        <p:blipFill>
          <a:blip r:embed="rId2"/>
          <a:stretch/>
        </p:blipFill>
        <p:spPr>
          <a:xfrm>
            <a:off x="717120" y="1112040"/>
            <a:ext cx="789840" cy="1260000"/>
          </a:xfrm>
          <a:prstGeom prst="rect">
            <a:avLst/>
          </a:prstGeom>
          <a:ln>
            <a:noFill/>
          </a:ln>
        </p:spPr>
      </p:pic>
      <p:pic>
        <p:nvPicPr>
          <p:cNvPr id="692" name="Picture 2" descr="C:\Users\Laura\Desktop\insa\charte graphique + font + photos\OUTILS COM\LOGO\Logo GroupeINSA GrisRouge\GrINSA GrisRouge rvb.png"/>
          <p:cNvPicPr/>
          <p:nvPr/>
        </p:nvPicPr>
        <p:blipFill>
          <a:blip r:embed="rId3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pic>
        <p:nvPicPr>
          <p:cNvPr id="693" name="Image 30" descr=""/>
          <p:cNvPicPr/>
          <p:nvPr/>
        </p:nvPicPr>
        <p:blipFill>
          <a:blip r:embed="rId4"/>
          <a:stretch/>
        </p:blipFill>
        <p:spPr>
          <a:xfrm>
            <a:off x="4267440" y="3474000"/>
            <a:ext cx="1252800" cy="972720"/>
          </a:xfrm>
          <a:prstGeom prst="rect">
            <a:avLst/>
          </a:prstGeom>
          <a:ln>
            <a:noFill/>
          </a:ln>
        </p:spPr>
      </p:pic>
      <p:grpSp>
        <p:nvGrpSpPr>
          <p:cNvPr id="694" name="Group 17"/>
          <p:cNvGrpSpPr/>
          <p:nvPr/>
        </p:nvGrpSpPr>
        <p:grpSpPr>
          <a:xfrm>
            <a:off x="1626120" y="2835000"/>
            <a:ext cx="3214080" cy="1481400"/>
            <a:chOff x="1626120" y="2835000"/>
            <a:chExt cx="3214080" cy="1481400"/>
          </a:xfrm>
        </p:grpSpPr>
        <p:sp>
          <p:nvSpPr>
            <p:cNvPr id="695" name="CustomShape 18"/>
            <p:cNvSpPr/>
            <p:nvPr/>
          </p:nvSpPr>
          <p:spPr>
            <a:xfrm>
              <a:off x="1626120" y="3196440"/>
              <a:ext cx="3214080" cy="1119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  <a:spcBef>
                  <a:spcPts val="1199"/>
                </a:spcBef>
              </a:pPr>
              <a:r>
                <a:rPr b="0" lang="tr-TR" sz="1200" spc="-1" strike="noStrike">
                  <a:solidFill>
                    <a:srgbClr val="4f4d50"/>
                  </a:solidFill>
                  <a:latin typeface="Arial"/>
                </a:rPr>
                <a:t>Tél : + 212 5 38 90 32 10</a:t>
              </a:r>
              <a:br/>
              <a:r>
                <a:rPr b="0" lang="tr-TR" sz="1200" spc="-1" strike="noStrike">
                  <a:solidFill>
                    <a:srgbClr val="808080"/>
                  </a:solidFill>
                  <a:latin typeface="Arial"/>
                </a:rPr>
                <a:t>scolar@ueuromed.org 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1199"/>
                </a:spcBef>
              </a:pP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tr-TR" sz="1200" spc="-1" strike="noStrike">
                  <a:solidFill>
                    <a:srgbClr val="000000"/>
                  </a:solidFill>
                  <a:latin typeface="Arial"/>
                </a:rPr>
                <a:t> </a:t>
              </a:r>
              <a:endParaRPr b="0" lang="tr-TR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endParaRPr b="0" lang="tr-TR" sz="1200" spc="-1" strike="noStrike">
                <a:latin typeface="Arial"/>
              </a:endParaRPr>
            </a:p>
          </p:txBody>
        </p:sp>
        <p:sp>
          <p:nvSpPr>
            <p:cNvPr id="696" name="CustomShape 19"/>
            <p:cNvSpPr/>
            <p:nvPr/>
          </p:nvSpPr>
          <p:spPr>
            <a:xfrm>
              <a:off x="1635480" y="2835000"/>
              <a:ext cx="19047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1400" spc="-1" strike="noStrike">
                  <a:solidFill>
                    <a:srgbClr val="e42618"/>
                  </a:solidFill>
                  <a:latin typeface="Arial"/>
                </a:rPr>
                <a:t>SCOLARITÉ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697" name="Line 20"/>
            <p:cNvSpPr/>
            <p:nvPr/>
          </p:nvSpPr>
          <p:spPr>
            <a:xfrm>
              <a:off x="1730880" y="3121560"/>
              <a:ext cx="238032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pic>
        <p:nvPicPr>
          <p:cNvPr id="698" name="Image 4" descr=""/>
          <p:cNvPicPr/>
          <p:nvPr/>
        </p:nvPicPr>
        <p:blipFill>
          <a:blip r:embed="rId5"/>
          <a:stretch/>
        </p:blipFill>
        <p:spPr>
          <a:xfrm>
            <a:off x="4572000" y="1486080"/>
            <a:ext cx="1095120" cy="1085400"/>
          </a:xfrm>
          <a:prstGeom prst="rect">
            <a:avLst/>
          </a:prstGeom>
          <a:ln>
            <a:noFill/>
          </a:ln>
        </p:spPr>
      </p:pic>
      <p:pic>
        <p:nvPicPr>
          <p:cNvPr id="699" name="Image 5" descr=""/>
          <p:cNvPicPr/>
          <p:nvPr/>
        </p:nvPicPr>
        <p:blipFill>
          <a:blip r:embed="rId6"/>
          <a:stretch/>
        </p:blipFill>
        <p:spPr>
          <a:xfrm>
            <a:off x="1722600" y="3798720"/>
            <a:ext cx="2172960" cy="10634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294" dur="indefinite" restart="never" nodeType="tmRoot">
          <p:childTnLst>
            <p:seq>
              <p:cTn id="295" dur="indefinite" nodeType="mainSeq"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0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1" dur="5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2" dur="5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2" descr=""/>
          <p:cNvPicPr/>
          <p:nvPr/>
        </p:nvPicPr>
        <p:blipFill>
          <a:blip r:embed="rId1"/>
          <a:srcRect l="20657" t="0" r="46417" b="0"/>
          <a:stretch/>
        </p:blipFill>
        <p:spPr>
          <a:xfrm>
            <a:off x="6598800" y="0"/>
            <a:ext cx="2544840" cy="5143320"/>
          </a:xfrm>
          <a:prstGeom prst="rect">
            <a:avLst/>
          </a:prstGeom>
          <a:ln>
            <a:noFill/>
          </a:ln>
        </p:spPr>
      </p:pic>
      <p:grpSp>
        <p:nvGrpSpPr>
          <p:cNvPr id="300" name="Group 1"/>
          <p:cNvGrpSpPr/>
          <p:nvPr/>
        </p:nvGrpSpPr>
        <p:grpSpPr>
          <a:xfrm>
            <a:off x="1209600" y="1080000"/>
            <a:ext cx="5396760" cy="3100320"/>
            <a:chOff x="1209600" y="1080000"/>
            <a:chExt cx="5396760" cy="3100320"/>
          </a:xfrm>
        </p:grpSpPr>
        <p:sp>
          <p:nvSpPr>
            <p:cNvPr id="301" name="CustomShape 2"/>
            <p:cNvSpPr/>
            <p:nvPr/>
          </p:nvSpPr>
          <p:spPr>
            <a:xfrm>
              <a:off x="1219320" y="1717920"/>
              <a:ext cx="5387040" cy="2462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66760" indent="-266400">
                <a:lnSpc>
                  <a:spcPct val="90000"/>
                </a:lnSpc>
                <a:spcBef>
                  <a:spcPts val="1199"/>
                </a:spcBef>
                <a:buSzPct val="100000"/>
                <a:buBlip>
                  <a:blip r:embed="rId2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Formation d’ingénieurs et de docteurs responsables et citoyens, capables de porter l’innovation</a:t>
              </a:r>
              <a:br/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au cœur des entreprises au service d’une croissance durable.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1199"/>
                </a:spcBef>
                <a:buSzPct val="100000"/>
                <a:buBlip>
                  <a:blip r:embed="rId3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Les INSA doivent devenir des instituts des transformations en intégrant les enjeux de transition économique, sociale, environnementale et numérique.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1199"/>
                </a:spcBef>
                <a:buSzPct val="100000"/>
                <a:buBlip>
                  <a:blip r:embed="rId4"/>
                </a:buBlip>
              </a:pPr>
              <a:r>
                <a:rPr b="0" lang="tr-TR" sz="1400" spc="-1" strike="noStrike">
                  <a:solidFill>
                    <a:srgbClr val="4f4d50"/>
                  </a:solidFill>
                  <a:latin typeface="Arial"/>
                </a:rPr>
                <a:t>Ouverture délibérée à des élèves d’origines diversifiées (ouverture sociale, parité hommes/femmes, ouverture internationale, prise en compte du handicap…)</a:t>
              </a:r>
              <a:endParaRPr b="0" lang="tr-TR" sz="1400" spc="-1" strike="noStrike">
                <a:latin typeface="Arial"/>
              </a:endParaRPr>
            </a:p>
            <a:p>
              <a:pPr marL="266760" indent="-266400">
                <a:lnSpc>
                  <a:spcPct val="90000"/>
                </a:lnSpc>
                <a:spcBef>
                  <a:spcPts val="1199"/>
                </a:spcBef>
                <a:buSzPct val="100000"/>
                <a:buBlip>
                  <a:blip r:embed="rId5"/>
                </a:buBlip>
              </a:pPr>
              <a:r>
                <a:rPr b="0" lang="tr-TR" sz="1400" spc="-32" strike="noStrike">
                  <a:solidFill>
                    <a:srgbClr val="4f4d50"/>
                  </a:solidFill>
                  <a:latin typeface="Arial"/>
                </a:rPr>
                <a:t>Un enseignement adossé à une recherche scientifique de pointe</a:t>
              </a:r>
              <a:endParaRPr b="0" lang="tr-TR" sz="1400" spc="-1" strike="noStrike">
                <a:latin typeface="Arial"/>
              </a:endParaRPr>
            </a:p>
          </p:txBody>
        </p:sp>
        <p:sp>
          <p:nvSpPr>
            <p:cNvPr id="302" name="CustomShape 3"/>
            <p:cNvSpPr/>
            <p:nvPr/>
          </p:nvSpPr>
          <p:spPr>
            <a:xfrm>
              <a:off x="1209600" y="1080000"/>
              <a:ext cx="4543200" cy="501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tr-TR" sz="2700" spc="-1" strike="noStrike">
                  <a:solidFill>
                    <a:srgbClr val="e42618"/>
                  </a:solidFill>
                  <a:latin typeface="Arial"/>
                </a:rPr>
                <a:t>LA VISION DU GROUPE</a:t>
              </a:r>
              <a:endParaRPr b="0" lang="tr-TR" sz="2700" spc="-1" strike="noStrike">
                <a:latin typeface="Arial"/>
              </a:endParaRPr>
            </a:p>
          </p:txBody>
        </p:sp>
        <p:sp>
          <p:nvSpPr>
            <p:cNvPr id="303" name="Line 4"/>
            <p:cNvSpPr/>
            <p:nvPr/>
          </p:nvSpPr>
          <p:spPr>
            <a:xfrm>
              <a:off x="1304640" y="1608120"/>
              <a:ext cx="5301720" cy="0"/>
            </a:xfrm>
            <a:prstGeom prst="line">
              <a:avLst/>
            </a:prstGeom>
            <a:ln w="12600">
              <a:solidFill>
                <a:schemeClr val="tx2"/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304" name="CustomShape 5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05" name="CustomShape 6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06" name="Picture 2" descr="C:\Users\Laura\Desktop\insa\charte graphique + font + photos\OUTILS COM\LOGO\Logo GroupeINSA GrisRouge\GrINSA GrisRouge rvb.png"/>
          <p:cNvPicPr/>
          <p:nvPr/>
        </p:nvPicPr>
        <p:blipFill>
          <a:blip r:embed="rId6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30" dur="indefinite" restart="never" nodeType="tmRoot">
          <p:childTnLst>
            <p:seq>
              <p:cTn id="31" dur="indefinite" nodeType="mainSeq"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4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Espace réservé pour une image  1" descr=""/>
          <p:cNvPicPr/>
          <p:nvPr/>
        </p:nvPicPr>
        <p:blipFill>
          <a:blip r:embed="rId1"/>
          <a:stretch/>
        </p:blipFill>
        <p:spPr>
          <a:xfrm>
            <a:off x="8754840" y="289800"/>
            <a:ext cx="1239840" cy="5143320"/>
          </a:xfrm>
          <a:prstGeom prst="rect">
            <a:avLst/>
          </a:prstGeom>
          <a:ln>
            <a:noFill/>
          </a:ln>
        </p:spPr>
      </p:pic>
      <p:sp>
        <p:nvSpPr>
          <p:cNvPr id="308" name="TextShape 1"/>
          <p:cNvSpPr txBox="1"/>
          <p:nvPr/>
        </p:nvSpPr>
        <p:spPr>
          <a:xfrm>
            <a:off x="581760" y="1073160"/>
            <a:ext cx="5929920" cy="3521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TextShape 2"/>
          <p:cNvSpPr txBox="1"/>
          <p:nvPr/>
        </p:nvSpPr>
        <p:spPr>
          <a:xfrm>
            <a:off x="156672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38000"/>
          </a:bodyPr>
          <a:p>
            <a:pPr algn="ctr">
              <a:lnSpc>
                <a:spcPct val="90000"/>
              </a:lnSpc>
            </a:pPr>
            <a:r>
              <a:rPr b="0" lang="fr-FR" sz="2700" spc="-1" strike="noStrike" cap="all">
                <a:solidFill>
                  <a:srgbClr val="e42618"/>
                </a:solidFill>
                <a:latin typeface="Arial"/>
              </a:rPr>
              <a:t>ODD : contraintes &amp; opportunités pour les scientifiques</a:t>
            </a:r>
            <a:br/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0" name="Picture 4" descr="C:\Users\Philippe\Desktop\odd.jpg"/>
          <p:cNvPicPr/>
          <p:nvPr/>
        </p:nvPicPr>
        <p:blipFill>
          <a:blip r:embed="rId2"/>
          <a:stretch/>
        </p:blipFill>
        <p:spPr>
          <a:xfrm>
            <a:off x="968760" y="855720"/>
            <a:ext cx="7179120" cy="402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Espace réservé pour une image  1" descr=""/>
          <p:cNvPicPr/>
          <p:nvPr/>
        </p:nvPicPr>
        <p:blipFill>
          <a:blip r:embed="rId1"/>
          <a:stretch/>
        </p:blipFill>
        <p:spPr>
          <a:xfrm>
            <a:off x="9144000" y="81000"/>
            <a:ext cx="2544480" cy="5143320"/>
          </a:xfrm>
          <a:prstGeom prst="rect">
            <a:avLst/>
          </a:prstGeom>
          <a:ln>
            <a:noFill/>
          </a:ln>
        </p:spPr>
      </p:pic>
      <p:sp>
        <p:nvSpPr>
          <p:cNvPr id="312" name="TextShape 1"/>
          <p:cNvSpPr txBox="1"/>
          <p:nvPr/>
        </p:nvSpPr>
        <p:spPr>
          <a:xfrm>
            <a:off x="581760" y="1073160"/>
            <a:ext cx="45360" cy="3521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TextShape 2"/>
          <p:cNvSpPr txBox="1"/>
          <p:nvPr/>
        </p:nvSpPr>
        <p:spPr>
          <a:xfrm>
            <a:off x="362880" y="81000"/>
            <a:ext cx="865404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</a:pPr>
            <a:r>
              <a:rPr b="1" lang="fr-FR" sz="2800" spc="-1" strike="noStrike" cap="all">
                <a:solidFill>
                  <a:srgbClr val="ff0000"/>
                </a:solidFill>
                <a:latin typeface="Arial"/>
              </a:rPr>
              <a:t>Développement Durable : le monde à +2°C</a:t>
            </a:r>
            <a:br/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Picture 2" descr="C:\Users\Philippe\Desktop\Incertitude effet de serre.jpg"/>
          <p:cNvPicPr/>
          <p:nvPr/>
        </p:nvPicPr>
        <p:blipFill>
          <a:blip r:embed="rId2"/>
          <a:stretch/>
        </p:blipFill>
        <p:spPr>
          <a:xfrm>
            <a:off x="1107000" y="1494360"/>
            <a:ext cx="2980800" cy="2733480"/>
          </a:xfrm>
          <a:prstGeom prst="rect">
            <a:avLst/>
          </a:prstGeom>
          <a:ln>
            <a:noFill/>
          </a:ln>
        </p:spPr>
      </p:pic>
      <p:pic>
        <p:nvPicPr>
          <p:cNvPr id="315" name="Picture 3" descr="C:\Users\Philippe\Desktop\spectre.jpg"/>
          <p:cNvPicPr/>
          <p:nvPr/>
        </p:nvPicPr>
        <p:blipFill>
          <a:blip r:embed="rId3"/>
          <a:stretch/>
        </p:blipFill>
        <p:spPr>
          <a:xfrm>
            <a:off x="4607280" y="1073160"/>
            <a:ext cx="3809520" cy="326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887400" y="69120"/>
            <a:ext cx="733680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tr-TR" sz="2400" spc="-1" strike="noStrike">
                <a:solidFill>
                  <a:srgbClr val="ff0000"/>
                </a:solidFill>
                <a:latin typeface="Arial"/>
              </a:rPr>
              <a:t>Développement Durable : le monde à +2°C</a:t>
            </a:r>
            <a:endParaRPr b="0" lang="tr-TR" sz="2400" spc="-1" strike="noStrike">
              <a:latin typeface="Arial"/>
            </a:endParaRPr>
          </a:p>
        </p:txBody>
      </p:sp>
      <p:pic>
        <p:nvPicPr>
          <p:cNvPr id="317" name="Image 2" descr="Risque.jpg"/>
          <p:cNvPicPr/>
          <p:nvPr/>
        </p:nvPicPr>
        <p:blipFill>
          <a:blip r:embed="rId1"/>
          <a:stretch/>
        </p:blipFill>
        <p:spPr>
          <a:xfrm>
            <a:off x="285840" y="535680"/>
            <a:ext cx="8429400" cy="4107240"/>
          </a:xfrm>
          <a:prstGeom prst="rect">
            <a:avLst/>
          </a:prstGeom>
          <a:ln>
            <a:noFill/>
          </a:ln>
        </p:spPr>
      </p:pic>
      <p:sp>
        <p:nvSpPr>
          <p:cNvPr id="318" name="Line 2"/>
          <p:cNvSpPr/>
          <p:nvPr/>
        </p:nvSpPr>
        <p:spPr>
          <a:xfrm flipH="1">
            <a:off x="2141280" y="1339200"/>
            <a:ext cx="1800" cy="3375360"/>
          </a:xfrm>
          <a:prstGeom prst="line">
            <a:avLst/>
          </a:prstGeom>
          <a:ln w="19080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CustomShape 3"/>
          <p:cNvSpPr/>
          <p:nvPr/>
        </p:nvSpPr>
        <p:spPr>
          <a:xfrm flipH="1" flipV="1" rot="5400000">
            <a:off x="-1688040" y="2562120"/>
            <a:ext cx="4017960" cy="7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CustomShape 4"/>
          <p:cNvSpPr/>
          <p:nvPr/>
        </p:nvSpPr>
        <p:spPr>
          <a:xfrm>
            <a:off x="285840" y="4607640"/>
            <a:ext cx="8072280" cy="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Line 1"/>
          <p:cNvSpPr/>
          <p:nvPr/>
        </p:nvSpPr>
        <p:spPr>
          <a:xfrm>
            <a:off x="463320" y="863640"/>
            <a:ext cx="6135840" cy="0"/>
          </a:xfrm>
          <a:prstGeom prst="line">
            <a:avLst/>
          </a:prstGeom>
          <a:ln w="12600">
            <a:solidFill>
              <a:schemeClr val="tx2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322" name="Espace réservé pour une image  23" descr=""/>
          <p:cNvPicPr/>
          <p:nvPr/>
        </p:nvPicPr>
        <p:blipFill>
          <a:blip r:embed="rId1"/>
          <a:srcRect l="30247" t="0" r="36765" b="0"/>
          <a:stretch/>
        </p:blipFill>
        <p:spPr>
          <a:xfrm>
            <a:off x="6599160" y="0"/>
            <a:ext cx="2544480" cy="5143320"/>
          </a:xfrm>
          <a:prstGeom prst="rect">
            <a:avLst/>
          </a:prstGeom>
          <a:ln>
            <a:noFill/>
          </a:ln>
        </p:spPr>
      </p:pic>
      <p:sp>
        <p:nvSpPr>
          <p:cNvPr id="323" name="TextShape 2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Un métier aux multiples facettes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CustomShape 3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25" name="CustomShape 4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26" name="Picture 2" descr="C:\Users\Laura\Desktop\insa\charte graphique + font + photos\OUTILS COM\LOGO\Logo GroupeINSA GrisRouge\GrINSA GrisRouge rvb.png"/>
          <p:cNvPicPr/>
          <p:nvPr/>
        </p:nvPicPr>
        <p:blipFill>
          <a:blip r:embed="rId2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  <p:pic>
        <p:nvPicPr>
          <p:cNvPr id="327" name="Picture 4" descr="C:\Users\Laura\Desktop\insa\retours_15012015\schÇma p14.png"/>
          <p:cNvPicPr/>
          <p:nvPr/>
        </p:nvPicPr>
        <p:blipFill>
          <a:blip r:embed="rId3"/>
          <a:stretch/>
        </p:blipFill>
        <p:spPr>
          <a:xfrm>
            <a:off x="1580040" y="1375200"/>
            <a:ext cx="3647880" cy="31827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42" dur="indefinite" restart="never" nodeType="tmRoot">
          <p:childTnLst>
            <p:seq>
              <p:cTn id="43" dur="indefinite" nodeType="mainSeq"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5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5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Line 1"/>
          <p:cNvSpPr/>
          <p:nvPr/>
        </p:nvSpPr>
        <p:spPr>
          <a:xfrm>
            <a:off x="463320" y="863640"/>
            <a:ext cx="6135840" cy="0"/>
          </a:xfrm>
          <a:prstGeom prst="line">
            <a:avLst/>
          </a:prstGeom>
          <a:ln w="12600">
            <a:solidFill>
              <a:schemeClr val="tx2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329" name="Group 2"/>
          <p:cNvGrpSpPr/>
          <p:nvPr/>
        </p:nvGrpSpPr>
        <p:grpSpPr>
          <a:xfrm>
            <a:off x="0" y="4091040"/>
            <a:ext cx="9143640" cy="637560"/>
            <a:chOff x="0" y="4091040"/>
            <a:chExt cx="9143640" cy="637560"/>
          </a:xfrm>
        </p:grpSpPr>
        <p:sp>
          <p:nvSpPr>
            <p:cNvPr id="330" name="CustomShape 3"/>
            <p:cNvSpPr/>
            <p:nvPr/>
          </p:nvSpPr>
          <p:spPr>
            <a:xfrm>
              <a:off x="0" y="4091040"/>
              <a:ext cx="9143640" cy="599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31" name="CustomShape 4"/>
            <p:cNvSpPr/>
            <p:nvPr/>
          </p:nvSpPr>
          <p:spPr>
            <a:xfrm>
              <a:off x="1215360" y="4128840"/>
              <a:ext cx="4965840" cy="599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>
              <a:normAutofit/>
            </a:bodyPr>
            <a:p>
              <a:pPr>
                <a:lnSpc>
                  <a:spcPct val="90000"/>
                </a:lnSpc>
                <a:spcBef>
                  <a:spcPts val="320"/>
                </a:spcBef>
              </a:pPr>
              <a:r>
                <a:rPr b="0" lang="tr-TR" sz="1600" spc="-1" strike="noStrike">
                  <a:solidFill>
                    <a:srgbClr val="e42618"/>
                  </a:solidFill>
                  <a:latin typeface="Arial"/>
                </a:rPr>
                <a:t>L’ingénieur exerce des métiers très variés</a:t>
              </a:r>
              <a:br/>
              <a:r>
                <a:rPr b="0" lang="tr-TR" sz="1600" spc="-1" strike="noStrike">
                  <a:solidFill>
                    <a:srgbClr val="e42618"/>
                  </a:solidFill>
                  <a:latin typeface="Arial"/>
                </a:rPr>
                <a:t>dans tous les secteurs d’activité.</a:t>
              </a:r>
              <a:endParaRPr b="0" lang="tr-TR" sz="1600" spc="-1" strike="noStrike">
                <a:latin typeface="Arial"/>
              </a:endParaRPr>
            </a:p>
          </p:txBody>
        </p:sp>
      </p:grpSp>
      <p:pic>
        <p:nvPicPr>
          <p:cNvPr id="332" name="Espace réservé pour une image  23" descr=""/>
          <p:cNvPicPr/>
          <p:nvPr/>
        </p:nvPicPr>
        <p:blipFill>
          <a:blip r:embed="rId1"/>
          <a:srcRect l="51900" t="0" r="15108" b="0"/>
          <a:stretch/>
        </p:blipFill>
        <p:spPr>
          <a:xfrm>
            <a:off x="6599160" y="0"/>
            <a:ext cx="2544480" cy="5143320"/>
          </a:xfrm>
          <a:prstGeom prst="rect">
            <a:avLst/>
          </a:prstGeom>
          <a:ln>
            <a:noFill/>
          </a:ln>
        </p:spPr>
      </p:pic>
      <p:sp>
        <p:nvSpPr>
          <p:cNvPr id="333" name="TextShape 5"/>
          <p:cNvSpPr txBox="1"/>
          <p:nvPr/>
        </p:nvSpPr>
        <p:spPr>
          <a:xfrm>
            <a:off x="668880" y="1187280"/>
            <a:ext cx="5929920" cy="1521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320"/>
              </a:spcBef>
            </a:pPr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Le métier d’ingénieur consiste à mettre en œuvre des solutions d’ordre technologique à des problèmes concrets et souvent complexes, liés à la conception, à la réalisation et à la mise</a:t>
            </a:r>
            <a:br/>
            <a:r>
              <a:rPr b="0" lang="fr-FR" sz="1600" spc="-1" strike="noStrike">
                <a:solidFill>
                  <a:srgbClr val="4f4d50"/>
                </a:solidFill>
                <a:latin typeface="Arial"/>
              </a:rPr>
              <a:t>en œuvre de produits, de systèmes ou de services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TextShape 6"/>
          <p:cNvSpPr txBox="1"/>
          <p:nvPr/>
        </p:nvSpPr>
        <p:spPr>
          <a:xfrm>
            <a:off x="362880" y="81000"/>
            <a:ext cx="6149160" cy="85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fr-FR" sz="2700" spc="-1" strike="noStrike" cap="all">
                <a:solidFill>
                  <a:srgbClr val="e42618"/>
                </a:solidFill>
                <a:latin typeface="Arial"/>
              </a:rPr>
              <a:t>Un métier aux multiples facettes</a:t>
            </a:r>
            <a:endParaRPr b="0" lang="fr-F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CustomShape 7"/>
          <p:cNvSpPr/>
          <p:nvPr/>
        </p:nvSpPr>
        <p:spPr>
          <a:xfrm>
            <a:off x="1215360" y="2467080"/>
            <a:ext cx="5929920" cy="137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</a:pPr>
            <a:r>
              <a:rPr b="0" lang="tr-TR" sz="1600" spc="-1" strike="noStrike">
                <a:solidFill>
                  <a:srgbClr val="000000"/>
                </a:solidFill>
                <a:latin typeface="Arial"/>
              </a:rPr>
              <a:t>Pour ce faire, l’ingénieur doit :</a:t>
            </a:r>
            <a:endParaRPr b="0" lang="tr-TR" sz="1600" spc="-1" strike="noStrike">
              <a:latin typeface="Arial"/>
            </a:endParaRPr>
          </a:p>
          <a:p>
            <a:pPr marL="271440" indent="-271080">
              <a:lnSpc>
                <a:spcPct val="90000"/>
              </a:lnSpc>
              <a:spcAft>
                <a:spcPts val="300"/>
              </a:spcAft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faire fonctionner</a:t>
            </a:r>
            <a:endParaRPr b="0" lang="tr-TR" sz="1400" spc="-1" strike="noStrike">
              <a:latin typeface="Arial"/>
            </a:endParaRPr>
          </a:p>
          <a:p>
            <a:pPr marL="271440" indent="-271080">
              <a:lnSpc>
                <a:spcPct val="90000"/>
              </a:lnSpc>
              <a:spcAft>
                <a:spcPts val="300"/>
              </a:spcAft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améliorer</a:t>
            </a:r>
            <a:endParaRPr b="0" lang="tr-TR" sz="1400" spc="-1" strike="noStrike">
              <a:latin typeface="Arial"/>
            </a:endParaRPr>
          </a:p>
          <a:p>
            <a:pPr marL="271440" indent="-271080">
              <a:lnSpc>
                <a:spcPct val="90000"/>
              </a:lnSpc>
              <a:spcAft>
                <a:spcPts val="300"/>
              </a:spcAft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construire</a:t>
            </a:r>
            <a:endParaRPr b="0" lang="tr-TR" sz="1400" spc="-1" strike="noStrike">
              <a:latin typeface="Arial"/>
            </a:endParaRPr>
          </a:p>
          <a:p>
            <a:pPr marL="271440" indent="-271080">
              <a:lnSpc>
                <a:spcPct val="90000"/>
              </a:lnSpc>
              <a:spcAft>
                <a:spcPts val="300"/>
              </a:spcAft>
              <a:buClr>
                <a:srgbClr val="4f4d50"/>
              </a:buClr>
              <a:buSzPct val="80000"/>
              <a:buFont typeface="Wingdings 3" charset="2"/>
              <a:buChar char=""/>
            </a:pPr>
            <a:r>
              <a:rPr b="0" lang="tr-TR" sz="1400" spc="-1" strike="noStrike">
                <a:solidFill>
                  <a:srgbClr val="4f4d50"/>
                </a:solidFill>
                <a:latin typeface="Arial"/>
              </a:rPr>
              <a:t>inventer</a:t>
            </a:r>
            <a:endParaRPr b="0" lang="tr-TR" sz="1400" spc="-1" strike="noStrike">
              <a:latin typeface="Arial"/>
            </a:endParaRPr>
          </a:p>
        </p:txBody>
      </p:sp>
      <p:sp>
        <p:nvSpPr>
          <p:cNvPr id="336" name="CustomShape 8"/>
          <p:cNvSpPr/>
          <p:nvPr/>
        </p:nvSpPr>
        <p:spPr>
          <a:xfrm>
            <a:off x="0" y="0"/>
            <a:ext cx="1215000" cy="514332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7" name="CustomShape 9"/>
          <p:cNvSpPr/>
          <p:nvPr/>
        </p:nvSpPr>
        <p:spPr>
          <a:xfrm>
            <a:off x="0" y="0"/>
            <a:ext cx="929160" cy="514332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38" name="Picture 2" descr="C:\Users\Laura\Desktop\insa\charte graphique + font + photos\OUTILS COM\LOGO\Logo GroupeINSA GrisRouge\GrINSA GrisRouge rvb.png"/>
          <p:cNvPicPr/>
          <p:nvPr/>
        </p:nvPicPr>
        <p:blipFill>
          <a:blip r:embed="rId2">
            <a:biLevel thresh="50000"/>
          </a:blip>
          <a:srcRect l="0" t="37056" r="0" b="36659"/>
          <a:stretch/>
        </p:blipFill>
        <p:spPr>
          <a:xfrm>
            <a:off x="7995240" y="168120"/>
            <a:ext cx="1265400" cy="308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63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6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69" dur="500"/>
                                        <p:tgtEl>
                                          <p:spTgt spid="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nodeType="with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7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d50"/>
      </a:dk2>
      <a:lt2>
        <a:srgbClr val="e42618"/>
      </a:lt2>
      <a:accent1>
        <a:srgbClr val="8a0066"/>
      </a:accent1>
      <a:accent2>
        <a:srgbClr val="e2007a"/>
      </a:accent2>
      <a:accent3>
        <a:srgbClr val="eb6e08"/>
      </a:accent3>
      <a:accent4>
        <a:srgbClr val="f0b600"/>
      </a:accent4>
      <a:accent5>
        <a:srgbClr val="f39200"/>
      </a:accent5>
      <a:accent6>
        <a:srgbClr val="cdcd00"/>
      </a:accent6>
      <a:hlink>
        <a:srgbClr val="959397"/>
      </a:hlink>
      <a:folHlink>
        <a:srgbClr val="4f4d5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d50"/>
      </a:dk2>
      <a:lt2>
        <a:srgbClr val="e42618"/>
      </a:lt2>
      <a:accent1>
        <a:srgbClr val="8a0066"/>
      </a:accent1>
      <a:accent2>
        <a:srgbClr val="e2007a"/>
      </a:accent2>
      <a:accent3>
        <a:srgbClr val="eb6e08"/>
      </a:accent3>
      <a:accent4>
        <a:srgbClr val="f0b600"/>
      </a:accent4>
      <a:accent5>
        <a:srgbClr val="f39200"/>
      </a:accent5>
      <a:accent6>
        <a:srgbClr val="cdcd00"/>
      </a:accent6>
      <a:hlink>
        <a:srgbClr val="959397"/>
      </a:hlink>
      <a:folHlink>
        <a:srgbClr val="4f4d5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d50"/>
      </a:dk2>
      <a:lt2>
        <a:srgbClr val="e42618"/>
      </a:lt2>
      <a:accent1>
        <a:srgbClr val="8a0066"/>
      </a:accent1>
      <a:accent2>
        <a:srgbClr val="e2007a"/>
      </a:accent2>
      <a:accent3>
        <a:srgbClr val="eb6e08"/>
      </a:accent3>
      <a:accent4>
        <a:srgbClr val="f0b600"/>
      </a:accent4>
      <a:accent5>
        <a:srgbClr val="f39200"/>
      </a:accent5>
      <a:accent6>
        <a:srgbClr val="cdcd00"/>
      </a:accent6>
      <a:hlink>
        <a:srgbClr val="959397"/>
      </a:hlink>
      <a:folHlink>
        <a:srgbClr val="4f4d5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d50"/>
      </a:dk2>
      <a:lt2>
        <a:srgbClr val="e42618"/>
      </a:lt2>
      <a:accent1>
        <a:srgbClr val="8a0066"/>
      </a:accent1>
      <a:accent2>
        <a:srgbClr val="e2007a"/>
      </a:accent2>
      <a:accent3>
        <a:srgbClr val="eb6e08"/>
      </a:accent3>
      <a:accent4>
        <a:srgbClr val="f0b600"/>
      </a:accent4>
      <a:accent5>
        <a:srgbClr val="f39200"/>
      </a:accent5>
      <a:accent6>
        <a:srgbClr val="cdcd00"/>
      </a:accent6>
      <a:hlink>
        <a:srgbClr val="959397"/>
      </a:hlink>
      <a:folHlink>
        <a:srgbClr val="4f4d5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d50"/>
      </a:dk2>
      <a:lt2>
        <a:srgbClr val="e42618"/>
      </a:lt2>
      <a:accent1>
        <a:srgbClr val="8a0066"/>
      </a:accent1>
      <a:accent2>
        <a:srgbClr val="e2007a"/>
      </a:accent2>
      <a:accent3>
        <a:srgbClr val="eb6e08"/>
      </a:accent3>
      <a:accent4>
        <a:srgbClr val="f0b600"/>
      </a:accent4>
      <a:accent5>
        <a:srgbClr val="f39200"/>
      </a:accent5>
      <a:accent6>
        <a:srgbClr val="cdcd00"/>
      </a:accent6>
      <a:hlink>
        <a:srgbClr val="959397"/>
      </a:hlink>
      <a:folHlink>
        <a:srgbClr val="4f4d5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d50"/>
      </a:dk2>
      <a:lt2>
        <a:srgbClr val="e42618"/>
      </a:lt2>
      <a:accent1>
        <a:srgbClr val="8a0066"/>
      </a:accent1>
      <a:accent2>
        <a:srgbClr val="e2007a"/>
      </a:accent2>
      <a:accent3>
        <a:srgbClr val="eb6e08"/>
      </a:accent3>
      <a:accent4>
        <a:srgbClr val="f0b600"/>
      </a:accent4>
      <a:accent5>
        <a:srgbClr val="f39200"/>
      </a:accent5>
      <a:accent6>
        <a:srgbClr val="cdcd00"/>
      </a:accent6>
      <a:hlink>
        <a:srgbClr val="959397"/>
      </a:hlink>
      <a:folHlink>
        <a:srgbClr val="4f4d5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2034</TotalTime>
  <Application>LibreOffice/6.3.4.2$Windows_X86_64 LibreOffice_project/60da17e045e08f1793c57c00ba83cdfce946d0aa</Application>
  <Words>1337</Words>
  <Paragraphs>346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2014-12-17T11:59:53Z</dcterms:created>
  <dc:creator>Laura Pasquier</dc:creator>
  <dc:description/>
  <dc:language>tr-TR</dc:language>
  <cp:lastModifiedBy>Philippe Gall</cp:lastModifiedBy>
  <dcterms:modified xsi:type="dcterms:W3CDTF">2019-12-12T13:40:29Z</dcterms:modified>
  <cp:revision>200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Affichage à l'écran (16:9)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36</vt:i4>
  </property>
</Properties>
</file>