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3997271" cy="3349641"/>
          </a:xfrm>
        </p:spPr>
        <p:txBody>
          <a:bodyPr/>
          <a:lstStyle/>
          <a:p>
            <a:r>
              <a:rPr lang="en-US" dirty="0" smtClean="0"/>
              <a:t>ABD </a:t>
            </a:r>
            <a:r>
              <a:rPr lang="en-US" dirty="0" err="1" smtClean="0"/>
              <a:t>Üniversitelerine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of 2025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Müge</a:t>
            </a:r>
            <a:r>
              <a:rPr lang="en-US" dirty="0" smtClean="0"/>
              <a:t> Arman Evren</a:t>
            </a:r>
          </a:p>
          <a:p>
            <a:r>
              <a:rPr lang="en-US" dirty="0" smtClean="0"/>
              <a:t>Certified Overseas College 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Efsaneler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Gerçekler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/ ACT</a:t>
            </a:r>
          </a:p>
          <a:p>
            <a:r>
              <a:rPr lang="en-US" dirty="0" err="1" smtClean="0"/>
              <a:t>Aktiviteler</a:t>
            </a:r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üniversiteleri</a:t>
            </a:r>
            <a:endParaRPr lang="en-US" dirty="0" smtClean="0"/>
          </a:p>
          <a:p>
            <a:r>
              <a:rPr lang="en-US" dirty="0" err="1" smtClean="0"/>
              <a:t>Üniversite</a:t>
            </a:r>
            <a:r>
              <a:rPr lang="en-US" dirty="0" smtClean="0"/>
              <a:t> vs </a:t>
            </a:r>
            <a:r>
              <a:rPr lang="en-US" dirty="0" err="1" smtClean="0"/>
              <a:t>Kolej</a:t>
            </a:r>
            <a:endParaRPr lang="en-US" dirty="0" smtClean="0"/>
          </a:p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bilinirlik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orantılı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59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44" y="2438400"/>
            <a:ext cx="9176828" cy="36515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ABD’de</a:t>
            </a:r>
            <a:r>
              <a:rPr lang="en-US" b="1" dirty="0" smtClean="0"/>
              <a:t> </a:t>
            </a:r>
            <a:r>
              <a:rPr lang="en-US" b="1" dirty="0" err="1" smtClean="0"/>
              <a:t>üniversite</a:t>
            </a:r>
            <a:r>
              <a:rPr lang="en-US" b="1" dirty="0" smtClean="0"/>
              <a:t> </a:t>
            </a:r>
            <a:r>
              <a:rPr lang="en-US" b="1" dirty="0" err="1" smtClean="0"/>
              <a:t>eğitimi</a:t>
            </a:r>
            <a:r>
              <a:rPr lang="en-US" b="1" dirty="0" smtClean="0"/>
              <a:t> </a:t>
            </a:r>
            <a:r>
              <a:rPr lang="en-US" b="1" dirty="0" err="1" smtClean="0"/>
              <a:t>almaya</a:t>
            </a:r>
            <a:r>
              <a:rPr lang="en-US" b="1" dirty="0" smtClean="0"/>
              <a:t> </a:t>
            </a:r>
            <a:r>
              <a:rPr lang="en-US" b="1" dirty="0" err="1"/>
              <a:t>k</a:t>
            </a:r>
            <a:r>
              <a:rPr lang="en-US" b="1" dirty="0" err="1" smtClean="0"/>
              <a:t>arar</a:t>
            </a:r>
            <a:r>
              <a:rPr lang="en-US" b="1" dirty="0" smtClean="0"/>
              <a:t> </a:t>
            </a:r>
            <a:r>
              <a:rPr lang="en-US" b="1" dirty="0" err="1" smtClean="0"/>
              <a:t>verme</a:t>
            </a:r>
            <a:endParaRPr lang="en-US" b="1" dirty="0" smtClean="0"/>
          </a:p>
          <a:p>
            <a:r>
              <a:rPr lang="en-US" b="1" dirty="0" err="1"/>
              <a:t>Üniversite</a:t>
            </a:r>
            <a:r>
              <a:rPr lang="en-US" b="1" dirty="0"/>
              <a:t> </a:t>
            </a:r>
            <a:r>
              <a:rPr lang="en-US" b="1" dirty="0" err="1"/>
              <a:t>araştırması</a:t>
            </a:r>
            <a:r>
              <a:rPr lang="en-US" b="1" dirty="0"/>
              <a:t> ( </a:t>
            </a:r>
            <a:r>
              <a:rPr lang="en-US" b="1" dirty="0" err="1"/>
              <a:t>üniversite</a:t>
            </a:r>
            <a:r>
              <a:rPr lang="en-US" b="1" dirty="0"/>
              <a:t>, </a:t>
            </a:r>
            <a:r>
              <a:rPr lang="en-US" b="1" dirty="0" err="1"/>
              <a:t>kolej</a:t>
            </a:r>
            <a:r>
              <a:rPr lang="en-US" b="1" dirty="0"/>
              <a:t>, </a:t>
            </a:r>
            <a:r>
              <a:rPr lang="en-US" b="1" dirty="0" err="1"/>
              <a:t>devlet</a:t>
            </a:r>
            <a:r>
              <a:rPr lang="en-US" b="1" dirty="0"/>
              <a:t> </a:t>
            </a:r>
            <a:r>
              <a:rPr lang="en-US" b="1" dirty="0" err="1"/>
              <a:t>üniversitesi</a:t>
            </a:r>
            <a:r>
              <a:rPr lang="en-US" b="1" dirty="0"/>
              <a:t>, </a:t>
            </a:r>
            <a:r>
              <a:rPr lang="en-US" b="1" dirty="0" err="1"/>
              <a:t>özel</a:t>
            </a:r>
            <a:r>
              <a:rPr lang="en-US" b="1" dirty="0"/>
              <a:t> </a:t>
            </a:r>
            <a:r>
              <a:rPr lang="en-US" b="1" dirty="0" err="1"/>
              <a:t>üniversite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b="1" dirty="0" err="1" smtClean="0"/>
              <a:t>Fakülte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Bölüm</a:t>
            </a:r>
            <a:r>
              <a:rPr lang="en-US" b="1" dirty="0" smtClean="0"/>
              <a:t> </a:t>
            </a:r>
            <a:r>
              <a:rPr lang="en-US" b="1" dirty="0" err="1"/>
              <a:t>araştırması</a:t>
            </a:r>
            <a:endParaRPr lang="en-US" b="1" dirty="0"/>
          </a:p>
          <a:p>
            <a:r>
              <a:rPr lang="en-US" b="1" dirty="0" err="1" smtClean="0"/>
              <a:t>Gerekli</a:t>
            </a:r>
            <a:r>
              <a:rPr lang="en-US" b="1" dirty="0" smtClean="0"/>
              <a:t> </a:t>
            </a:r>
            <a:r>
              <a:rPr lang="en-US" b="1" dirty="0" err="1" smtClean="0"/>
              <a:t>sınavlar</a:t>
            </a:r>
            <a:r>
              <a:rPr lang="en-US" b="1" dirty="0" smtClean="0"/>
              <a:t>, </a:t>
            </a:r>
            <a:r>
              <a:rPr lang="en-US" b="1" dirty="0" err="1" smtClean="0"/>
              <a:t>akademik</a:t>
            </a:r>
            <a:r>
              <a:rPr lang="en-US" b="1" dirty="0" smtClean="0"/>
              <a:t> </a:t>
            </a:r>
            <a:r>
              <a:rPr lang="en-US" b="1" dirty="0" err="1" smtClean="0"/>
              <a:t>başarı</a:t>
            </a:r>
            <a:r>
              <a:rPr lang="en-US" b="1" dirty="0" smtClean="0"/>
              <a:t>, essays ( SAT/ACT/TOEFL/IELTS) </a:t>
            </a:r>
          </a:p>
          <a:p>
            <a:r>
              <a:rPr lang="en-US" b="1" dirty="0" err="1" smtClean="0"/>
              <a:t>Başvuru</a:t>
            </a:r>
            <a:r>
              <a:rPr lang="en-US" b="1" dirty="0" smtClean="0"/>
              <a:t> </a:t>
            </a:r>
            <a:r>
              <a:rPr lang="en-US" b="1" dirty="0" err="1" smtClean="0"/>
              <a:t>Tarihleri</a:t>
            </a:r>
            <a:endParaRPr lang="en-US" b="1" dirty="0" smtClean="0"/>
          </a:p>
          <a:p>
            <a:r>
              <a:rPr lang="en-US" b="1" dirty="0" err="1" smtClean="0"/>
              <a:t>Üniversite</a:t>
            </a:r>
            <a:r>
              <a:rPr lang="en-US" b="1" dirty="0" smtClean="0"/>
              <a:t> </a:t>
            </a:r>
            <a:r>
              <a:rPr lang="en-US" b="1" dirty="0" err="1" smtClean="0"/>
              <a:t>fiyatları</a:t>
            </a:r>
            <a:endParaRPr lang="en-US" b="1" dirty="0" smtClean="0"/>
          </a:p>
          <a:p>
            <a:r>
              <a:rPr lang="en-US" b="1" dirty="0" err="1" smtClean="0"/>
              <a:t>Burslar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ilgili</a:t>
            </a:r>
            <a:r>
              <a:rPr lang="en-US" b="1" dirty="0" smtClean="0"/>
              <a:t> </a:t>
            </a:r>
            <a:r>
              <a:rPr lang="en-US" b="1" dirty="0" err="1" smtClean="0"/>
              <a:t>bilinmesi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en-US" b="1" dirty="0" smtClean="0"/>
          </a:p>
          <a:p>
            <a:r>
              <a:rPr lang="en-US" b="1" dirty="0" err="1" smtClean="0"/>
              <a:t>Efsaneler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Gerçekler</a:t>
            </a:r>
            <a:endParaRPr lang="en-US" b="1" dirty="0" smtClean="0"/>
          </a:p>
          <a:p>
            <a:r>
              <a:rPr lang="en-US" b="1" dirty="0" err="1" smtClean="0"/>
              <a:t>Sorular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ABD’de</a:t>
            </a:r>
            <a:r>
              <a:rPr lang="en-US" b="1" dirty="0"/>
              <a:t> </a:t>
            </a:r>
            <a:r>
              <a:rPr lang="en-US" b="1" dirty="0" err="1"/>
              <a:t>üniversite</a:t>
            </a:r>
            <a:r>
              <a:rPr lang="en-US" b="1" dirty="0"/>
              <a:t> </a:t>
            </a:r>
            <a:r>
              <a:rPr lang="en-US" b="1" dirty="0" err="1"/>
              <a:t>eğitimi</a:t>
            </a:r>
            <a:r>
              <a:rPr lang="en-US" b="1" dirty="0"/>
              <a:t> </a:t>
            </a:r>
            <a:r>
              <a:rPr lang="en-US" b="1" dirty="0" err="1"/>
              <a:t>almaya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verme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4000 </a:t>
            </a:r>
            <a:r>
              <a:rPr lang="en-US" dirty="0" err="1"/>
              <a:t>üniversite</a:t>
            </a:r>
            <a:r>
              <a:rPr lang="en-US" dirty="0"/>
              <a:t>, 1400 US News and World Report </a:t>
            </a:r>
            <a:r>
              <a:rPr lang="en-US" dirty="0" err="1"/>
              <a:t>sıralamasında</a:t>
            </a:r>
            <a:endParaRPr lang="en-US" dirty="0"/>
          </a:p>
          <a:p>
            <a:r>
              <a:rPr lang="en-US" smtClean="0"/>
              <a:t>Major</a:t>
            </a:r>
            <a:r>
              <a:rPr lang="en-US" dirty="0" smtClean="0"/>
              <a:t>, Double Major, Minor, certificates, Combined programs BS+MBA), Co-Op programs, Study Abroad Programs, Joint degrees,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5942" y="568344"/>
            <a:ext cx="8858329" cy="246253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Bölüm</a:t>
            </a:r>
            <a:r>
              <a:rPr lang="en-US" b="1" dirty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/>
              <a:t>Üniversite</a:t>
            </a:r>
            <a:r>
              <a:rPr lang="en-US" b="1" dirty="0"/>
              <a:t> </a:t>
            </a:r>
            <a:r>
              <a:rPr lang="en-US" b="1" dirty="0" err="1" smtClean="0"/>
              <a:t>Araştırması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3246634"/>
            <a:ext cx="8770571" cy="2843270"/>
          </a:xfrm>
        </p:spPr>
        <p:txBody>
          <a:bodyPr/>
          <a:lstStyle/>
          <a:p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değişiyor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Değerlendirme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Akademik</a:t>
            </a:r>
            <a:r>
              <a:rPr lang="en-US" b="1" dirty="0" smtClean="0"/>
              <a:t> </a:t>
            </a:r>
            <a:r>
              <a:rPr lang="en-US" b="1" dirty="0" err="1" smtClean="0"/>
              <a:t>başarı</a:t>
            </a:r>
            <a:r>
              <a:rPr lang="en-US" b="1" dirty="0" smtClean="0"/>
              <a:t> </a:t>
            </a:r>
          </a:p>
          <a:p>
            <a:r>
              <a:rPr lang="en-US" b="1" dirty="0" err="1"/>
              <a:t>Standart</a:t>
            </a:r>
            <a:r>
              <a:rPr lang="en-US" b="1" dirty="0"/>
              <a:t> </a:t>
            </a:r>
            <a:r>
              <a:rPr lang="en-US" b="1" dirty="0" err="1"/>
              <a:t>testler</a:t>
            </a:r>
            <a:r>
              <a:rPr lang="en-US" b="1" dirty="0"/>
              <a:t> ( SAT/ACT/TOEFL/IELTS,PTE, </a:t>
            </a:r>
            <a:r>
              <a:rPr lang="en-US" b="1" dirty="0" err="1"/>
              <a:t>Dualingo</a:t>
            </a:r>
            <a:r>
              <a:rPr lang="en-US" b="1" dirty="0"/>
              <a:t>)</a:t>
            </a:r>
          </a:p>
          <a:p>
            <a:r>
              <a:rPr lang="en-US" b="1" dirty="0" smtClean="0"/>
              <a:t>Essays </a:t>
            </a:r>
          </a:p>
          <a:p>
            <a:r>
              <a:rPr lang="en-US" b="1" dirty="0"/>
              <a:t>Resume/CV</a:t>
            </a:r>
            <a:endParaRPr lang="en-US" dirty="0"/>
          </a:p>
          <a:p>
            <a:r>
              <a:rPr lang="en-US" b="1" dirty="0" err="1" smtClean="0"/>
              <a:t>Referans</a:t>
            </a:r>
            <a:r>
              <a:rPr lang="en-US" b="1" dirty="0" smtClean="0"/>
              <a:t> </a:t>
            </a:r>
            <a:r>
              <a:rPr lang="en-US" b="1" dirty="0" err="1" smtClean="0"/>
              <a:t>Mektupları</a:t>
            </a:r>
            <a:endParaRPr lang="en-US" b="1" dirty="0" smtClean="0"/>
          </a:p>
          <a:p>
            <a:r>
              <a:rPr lang="en-US" b="1" dirty="0" err="1" smtClean="0"/>
              <a:t>Aktiviteler</a:t>
            </a:r>
            <a:r>
              <a:rPr lang="en-US" b="1" dirty="0" smtClean="0"/>
              <a:t> ( ne </a:t>
            </a:r>
            <a:r>
              <a:rPr lang="en-US" b="1" dirty="0" err="1" smtClean="0"/>
              <a:t>önemli</a:t>
            </a:r>
            <a:r>
              <a:rPr lang="en-US" b="1" dirty="0" smtClean="0"/>
              <a:t> ne </a:t>
            </a:r>
            <a:r>
              <a:rPr lang="en-US" b="1" dirty="0" err="1" smtClean="0"/>
              <a:t>değil</a:t>
            </a:r>
            <a:r>
              <a:rPr lang="en-US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451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Tarihleri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Süreç</a:t>
            </a:r>
            <a:r>
              <a:rPr lang="en-US" dirty="0" smtClean="0"/>
              <a:t> 11.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12. </a:t>
            </a:r>
            <a:r>
              <a:rPr lang="en-US" dirty="0" err="1" smtClean="0"/>
              <a:t>sınıfın</a:t>
            </a:r>
            <a:r>
              <a:rPr lang="en-US" dirty="0" smtClean="0"/>
              <a:t> ilk </a:t>
            </a:r>
            <a:r>
              <a:rPr lang="en-US" dirty="0" err="1" smtClean="0"/>
              <a:t>döneminde</a:t>
            </a:r>
            <a:r>
              <a:rPr lang="en-US" dirty="0" smtClean="0"/>
              <a:t> biter.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2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Üniversite</a:t>
            </a:r>
            <a:r>
              <a:rPr lang="en-US" b="1" dirty="0"/>
              <a:t> </a:t>
            </a:r>
            <a:r>
              <a:rPr lang="en-US" b="1" dirty="0" err="1" smtClean="0"/>
              <a:t>fiyatları</a:t>
            </a:r>
            <a:r>
              <a:rPr lang="en-US" b="1" dirty="0" smtClean="0"/>
              <a:t>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b="1" dirty="0" err="1" smtClean="0"/>
              <a:t>Devlet</a:t>
            </a:r>
            <a:r>
              <a:rPr lang="en-US" b="1" dirty="0" smtClean="0"/>
              <a:t>       </a:t>
            </a:r>
            <a:r>
              <a:rPr lang="en-US" sz="2200" b="1" dirty="0" smtClean="0"/>
              <a:t>California State University, Long Beach</a:t>
            </a:r>
            <a:r>
              <a:rPr lang="en-US" sz="2200" b="1" dirty="0"/>
              <a:t/>
            </a:r>
            <a:br>
              <a:rPr lang="en-US" sz="2200" b="1" dirty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389737"/>
              </p:ext>
            </p:extLst>
          </p:nvPr>
        </p:nvGraphicFramePr>
        <p:xfrm>
          <a:off x="2933700" y="2311683"/>
          <a:ext cx="8295954" cy="3777968"/>
        </p:xfrm>
        <a:graphic>
          <a:graphicData uri="http://schemas.openxmlformats.org/drawingml/2006/table">
            <a:tbl>
              <a:tblPr/>
              <a:tblGrid>
                <a:gridCol w="2715342"/>
                <a:gridCol w="1465952"/>
                <a:gridCol w="1815780"/>
                <a:gridCol w="2298880"/>
              </a:tblGrid>
              <a:tr h="331622">
                <a:tc gridSpan="4">
                  <a:txBody>
                    <a:bodyPr/>
                    <a:lstStyle/>
                    <a:p>
                      <a:r>
                        <a:rPr lang="en-US" sz="700"/>
                        <a:t>2019 - 2020 Cost of Attendance for Non-California Residents</a:t>
                      </a:r>
                    </a:p>
                  </a:txBody>
                  <a:tcPr marL="50712" marR="50712" marT="50712" marB="5071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1638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Expenses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Commuter</a:t>
                      </a:r>
                      <a:endParaRPr lang="en-US" sz="7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On-Campus</a:t>
                      </a:r>
                      <a:b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</a:br>
                      <a: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Housing</a:t>
                      </a:r>
                      <a:endParaRPr lang="en-US" sz="7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Off-Campus</a:t>
                      </a:r>
                      <a:b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</a:br>
                      <a:r>
                        <a:rPr lang="en-US" sz="7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Housing</a:t>
                      </a:r>
                      <a:endParaRPr lang="en-US" sz="7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</a:tr>
              <a:tr h="444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Non-Resident Tuition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$10,296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$10,296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$10,296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Tuition &amp; Mandatory Fees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$6,834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$6,834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$6,834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2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Room and Board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$6,096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$13,158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$15,056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2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Books and Supplies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$2,058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$2,058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$2,058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2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Transportation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$1,620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$1,504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$1,578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0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Personal Expenses</a:t>
                      </a:r>
                      <a:b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</a:br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(Includes loan fees)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$1,774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$1,774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$1,774</a:t>
                      </a: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2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TOTAL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$28,678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$35,624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Lato" charset="0"/>
                        </a:rPr>
                        <a:t>$37,596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Lato" charset="0"/>
                      </a:endParaRPr>
                    </a:p>
                  </a:txBody>
                  <a:tcPr marL="50712" marR="50712" marT="50712" marB="50712" anchor="ctr">
                    <a:lnL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7D1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0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Üniversite</a:t>
            </a:r>
            <a:r>
              <a:rPr lang="en-US" b="1" dirty="0"/>
              <a:t> </a:t>
            </a:r>
            <a:r>
              <a:rPr lang="en-US" b="1" dirty="0" err="1"/>
              <a:t>fiyatları</a:t>
            </a:r>
            <a:r>
              <a:rPr lang="en-US" b="1" dirty="0"/>
              <a:t> </a:t>
            </a:r>
            <a:r>
              <a:rPr lang="mr-IN" b="1" dirty="0" smtClean="0"/>
              <a:t>–</a:t>
            </a:r>
            <a:r>
              <a:rPr lang="tr-TR" b="1" dirty="0" smtClean="0"/>
              <a:t> Özel      </a:t>
            </a:r>
            <a:r>
              <a:rPr lang="tr-TR" sz="2200" b="1" dirty="0" smtClean="0"/>
              <a:t>New York </a:t>
            </a:r>
            <a:r>
              <a:rPr lang="tr-TR" sz="2200" b="1" dirty="0" err="1" smtClean="0"/>
              <a:t>University</a:t>
            </a:r>
            <a:r>
              <a:rPr lang="tr-TR" sz="2200" b="1" dirty="0" smtClean="0"/>
              <a:t> 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03856"/>
              </p:ext>
            </p:extLst>
          </p:nvPr>
        </p:nvGraphicFramePr>
        <p:xfrm>
          <a:off x="2933702" y="2435665"/>
          <a:ext cx="8665822" cy="4033436"/>
        </p:xfrm>
        <a:graphic>
          <a:graphicData uri="http://schemas.openxmlformats.org/drawingml/2006/table">
            <a:tbl>
              <a:tblPr/>
              <a:tblGrid>
                <a:gridCol w="2923523"/>
                <a:gridCol w="2923523"/>
                <a:gridCol w="2818776"/>
              </a:tblGrid>
              <a:tr h="456406">
                <a:tc>
                  <a:txBody>
                    <a:bodyPr/>
                    <a:lstStyle/>
                    <a:p>
                      <a:r>
                        <a:rPr lang="sk-SK" sz="900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effectLst/>
                        </a:rPr>
                        <a:t>On/Off Campus Student</a:t>
                      </a:r>
                      <a:endParaRPr lang="en-US" sz="900" dirty="0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effectLst/>
                        </a:rPr>
                        <a:t>Commuter Student</a:t>
                      </a:r>
                      <a:endParaRPr lang="en-US" sz="900" dirty="0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6406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Tuition and Mandatory Fees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$53,308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$53,308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84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Room and Board</a:t>
                      </a:r>
                      <a:r>
                        <a:rPr lang="en-US" sz="1200" b="1" baseline="30000">
                          <a:effectLst/>
                        </a:rPr>
                        <a:t>2</a:t>
                      </a:r>
                      <a:endParaRPr lang="en-US" sz="1200" b="1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$18,684</a:t>
                      </a:r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$2,442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84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DIRECT EXPENSES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$71,992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$55,750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62">
                <a:tc>
                  <a:txBody>
                    <a:bodyPr/>
                    <a:lstStyle/>
                    <a:p>
                      <a:r>
                        <a:rPr lang="sk-SK" sz="1200" b="1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06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Books and Supplies</a:t>
                      </a:r>
                      <a:br>
                        <a:rPr lang="en-US" sz="1200" b="1">
                          <a:effectLst/>
                        </a:rPr>
                      </a:br>
                      <a:endParaRPr lang="en-US" sz="1200" b="1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$752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$752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84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Transportation</a:t>
                      </a:r>
                      <a:r>
                        <a:rPr lang="en-US" sz="1200" b="1" baseline="30000">
                          <a:effectLst/>
                        </a:rPr>
                        <a:t>3</a:t>
                      </a:r>
                      <a:endParaRPr lang="en-US" sz="1200" b="1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</a:rPr>
                        <a:t>$1,110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$0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84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Personal Expenses</a:t>
                      </a:r>
                      <a:r>
                        <a:rPr lang="en-US" sz="1200" b="1" baseline="30000">
                          <a:effectLst/>
                        </a:rPr>
                        <a:t>4</a:t>
                      </a:r>
                      <a:endParaRPr lang="en-US" sz="1200" b="1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</a:rPr>
                        <a:t>$2,758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$2,758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06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INDIRECT EXPENSES TO CONSIDER</a:t>
                      </a:r>
                      <a:r>
                        <a:rPr lang="en-US" sz="1200" b="1" baseline="30000">
                          <a:effectLst/>
                        </a:rPr>
                        <a:t>5</a:t>
                      </a:r>
                      <a:endParaRPr lang="en-US" sz="1200" b="1">
                        <a:effectLst/>
                      </a:endParaRP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</a:rPr>
                        <a:t>$4,620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$3,510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62">
                <a:tc>
                  <a:txBody>
                    <a:bodyPr/>
                    <a:lstStyle/>
                    <a:p>
                      <a:r>
                        <a:rPr lang="sk-SK" sz="1200" b="1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</a:rPr>
                        <a:t> 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62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TOTAL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$76,612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</a:rPr>
                        <a:t>$59,260</a:t>
                      </a:r>
                    </a:p>
                  </a:txBody>
                  <a:tcPr marL="45641" marR="45641" marT="22820" marB="22820" anchor="ctr">
                    <a:lnL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C5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01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Bursları</a:t>
            </a:r>
            <a:endParaRPr lang="en-US" dirty="0" smtClean="0"/>
          </a:p>
          <a:p>
            <a:r>
              <a:rPr lang="en-US" dirty="0" err="1" smtClean="0"/>
              <a:t>İhtiyaç</a:t>
            </a:r>
            <a:r>
              <a:rPr lang="en-US" dirty="0" smtClean="0"/>
              <a:t> </a:t>
            </a:r>
            <a:r>
              <a:rPr lang="en-US" dirty="0" err="1" smtClean="0"/>
              <a:t>bursları</a:t>
            </a:r>
            <a:endParaRPr lang="en-US" dirty="0" smtClean="0"/>
          </a:p>
          <a:p>
            <a:r>
              <a:rPr lang="en-US" dirty="0" err="1" smtClean="0"/>
              <a:t>Sporcu</a:t>
            </a:r>
            <a:r>
              <a:rPr lang="en-US" dirty="0" smtClean="0"/>
              <a:t> </a:t>
            </a:r>
            <a:r>
              <a:rPr lang="en-US" dirty="0" err="1" smtClean="0"/>
              <a:t>Bursları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5419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138</TotalTime>
  <Words>306</Words>
  <Application>Microsoft Macintosh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Corbel</vt:lpstr>
      <vt:lpstr>Lato</vt:lpstr>
      <vt:lpstr>Feathered</vt:lpstr>
      <vt:lpstr>ABD Üniversitelerine Başvuru Süreci  Class of 2025</vt:lpstr>
      <vt:lpstr>Başvuru Süreci</vt:lpstr>
      <vt:lpstr>ABD’de üniversite eğitimi almaya karar verme </vt:lpstr>
      <vt:lpstr>Bölüm ve Üniversite Araştırması   </vt:lpstr>
      <vt:lpstr>Değerlendirme</vt:lpstr>
      <vt:lpstr>Başvuru Tarihleri </vt:lpstr>
      <vt:lpstr>Üniversite fiyatları – Devlet       California State University, Long Beach </vt:lpstr>
      <vt:lpstr>Üniversite fiyatları – Özel      New York University </vt:lpstr>
      <vt:lpstr>Burslar</vt:lpstr>
      <vt:lpstr>Efsaneler ve Gerçekler </vt:lpstr>
      <vt:lpstr>Sorular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 Üniversitelerine Başvuru  Class of 2025</dc:title>
  <dc:creator>Microsoft Office User</dc:creator>
  <cp:lastModifiedBy>Microsoft Office User</cp:lastModifiedBy>
  <cp:revision>9</cp:revision>
  <dcterms:created xsi:type="dcterms:W3CDTF">2019-11-13T11:03:48Z</dcterms:created>
  <dcterms:modified xsi:type="dcterms:W3CDTF">2019-11-21T09:01:46Z</dcterms:modified>
</cp:coreProperties>
</file>