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3" r:id="rId2"/>
    <p:sldId id="261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74" r:id="rId14"/>
    <p:sldId id="375" r:id="rId15"/>
    <p:sldId id="351" r:id="rId16"/>
    <p:sldId id="346" r:id="rId17"/>
    <p:sldId id="347" r:id="rId18"/>
    <p:sldId id="348" r:id="rId19"/>
    <p:sldId id="349" r:id="rId20"/>
    <p:sldId id="350" r:id="rId21"/>
    <p:sldId id="371" r:id="rId22"/>
    <p:sldId id="352" r:id="rId23"/>
    <p:sldId id="353" r:id="rId24"/>
    <p:sldId id="354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26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5F2"/>
    <a:srgbClr val="50185F"/>
    <a:srgbClr val="47C4BF"/>
    <a:srgbClr val="99E0C2"/>
    <a:srgbClr val="F0DBFF"/>
    <a:srgbClr val="33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1DFA7-5D2B-4A2E-B44A-51F0BB3A3980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1660D45A-614E-40AA-8C46-E23AC7F2C35C}">
      <dgm:prSet phldrT="[Text]" custT="1"/>
      <dgm:spPr/>
      <dgm:t>
        <a:bodyPr/>
        <a:lstStyle/>
        <a:p>
          <a:r>
            <a:rPr lang="tr-TR" sz="1100" dirty="0"/>
            <a:t>ÜNİVERSİTEM</a:t>
          </a:r>
          <a:endParaRPr lang="en-GB" sz="1100" dirty="0"/>
        </a:p>
      </dgm:t>
    </dgm:pt>
    <dgm:pt modelId="{3D24929D-56E9-4EF4-B68E-9755DD3DB33D}" type="parTrans" cxnId="{C475590F-0BB2-4542-89E4-4BC3C46994DC}">
      <dgm:prSet/>
      <dgm:spPr/>
      <dgm:t>
        <a:bodyPr/>
        <a:lstStyle/>
        <a:p>
          <a:endParaRPr lang="en-GB"/>
        </a:p>
      </dgm:t>
    </dgm:pt>
    <dgm:pt modelId="{C7317DD4-3CB7-4ED0-A420-2E9893A6F6D1}" type="sibTrans" cxnId="{C475590F-0BB2-4542-89E4-4BC3C46994DC}">
      <dgm:prSet/>
      <dgm:spPr/>
      <dgm:t>
        <a:bodyPr/>
        <a:lstStyle/>
        <a:p>
          <a:endParaRPr lang="en-GB"/>
        </a:p>
      </dgm:t>
    </dgm:pt>
    <dgm:pt modelId="{68650B79-0E66-42A7-A703-0B52FAB267C9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>
              <a:solidFill>
                <a:schemeClr val="accent1"/>
              </a:solidFill>
            </a:rPr>
            <a:t>Başvuru/kabul Kriterleri</a:t>
          </a:r>
          <a:endParaRPr lang="en-GB" sz="1400" dirty="0">
            <a:solidFill>
              <a:schemeClr val="accent1"/>
            </a:solidFill>
          </a:endParaRPr>
        </a:p>
      </dgm:t>
    </dgm:pt>
    <dgm:pt modelId="{31AFF89D-61AE-4ABF-A28F-BD77B20F4DED}" type="parTrans" cxnId="{4DC49B58-899A-4067-A95B-4639B2A75E72}">
      <dgm:prSet custT="1"/>
      <dgm:spPr/>
      <dgm:t>
        <a:bodyPr/>
        <a:lstStyle/>
        <a:p>
          <a:endParaRPr lang="en-GB" sz="1100"/>
        </a:p>
      </dgm:t>
    </dgm:pt>
    <dgm:pt modelId="{E4F21952-A2C8-4D5F-8A7A-92A504742B18}" type="sibTrans" cxnId="{4DC49B58-899A-4067-A95B-4639B2A75E72}">
      <dgm:prSet/>
      <dgm:spPr/>
      <dgm:t>
        <a:bodyPr/>
        <a:lstStyle/>
        <a:p>
          <a:endParaRPr lang="en-GB"/>
        </a:p>
      </dgm:t>
    </dgm:pt>
    <dgm:pt modelId="{0AA5B720-D0B4-499B-B986-875DFBEF5282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 err="1">
              <a:solidFill>
                <a:schemeClr val="accent1"/>
              </a:solidFill>
            </a:rPr>
            <a:t>Lokasyon</a:t>
          </a:r>
          <a:r>
            <a:rPr lang="tr-TR" sz="1400" dirty="0">
              <a:solidFill>
                <a:schemeClr val="accent1"/>
              </a:solidFill>
            </a:rPr>
            <a:t>/Şehir</a:t>
          </a:r>
          <a:endParaRPr lang="en-GB" sz="1400" dirty="0">
            <a:solidFill>
              <a:schemeClr val="accent1"/>
            </a:solidFill>
          </a:endParaRPr>
        </a:p>
      </dgm:t>
    </dgm:pt>
    <dgm:pt modelId="{9D272D4B-9AC1-4D30-A6F3-7686B90992E5}" type="parTrans" cxnId="{F91F8E82-23B1-448F-99B5-0DCC5AAC63F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GB" sz="1100"/>
        </a:p>
      </dgm:t>
    </dgm:pt>
    <dgm:pt modelId="{73D0B886-04C9-4F2B-8928-EEB73FC0524D}" type="sibTrans" cxnId="{F91F8E82-23B1-448F-99B5-0DCC5AAC63F3}">
      <dgm:prSet/>
      <dgm:spPr/>
      <dgm:t>
        <a:bodyPr/>
        <a:lstStyle/>
        <a:p>
          <a:endParaRPr lang="en-GB"/>
        </a:p>
      </dgm:t>
    </dgm:pt>
    <dgm:pt modelId="{9B51C747-65FF-45AC-A409-DD704EFCCC68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>
              <a:solidFill>
                <a:schemeClr val="accent1"/>
              </a:solidFill>
            </a:rPr>
            <a:t>Üniversitenin uluslararası nüfusu</a:t>
          </a:r>
          <a:endParaRPr lang="en-GB" sz="1400" dirty="0">
            <a:solidFill>
              <a:schemeClr val="accent1"/>
            </a:solidFill>
          </a:endParaRPr>
        </a:p>
      </dgm:t>
    </dgm:pt>
    <dgm:pt modelId="{950E48E6-ED8F-450B-A3E1-4266892F1C40}" type="parTrans" cxnId="{9C437D2B-C00C-47CC-9088-49F17377F7EF}">
      <dgm:prSet custT="1"/>
      <dgm:spPr/>
      <dgm:t>
        <a:bodyPr/>
        <a:lstStyle/>
        <a:p>
          <a:endParaRPr lang="en-GB" sz="1100"/>
        </a:p>
      </dgm:t>
    </dgm:pt>
    <dgm:pt modelId="{7B4607D9-F802-423F-AC9A-7E58019B0046}" type="sibTrans" cxnId="{9C437D2B-C00C-47CC-9088-49F17377F7EF}">
      <dgm:prSet/>
      <dgm:spPr/>
      <dgm:t>
        <a:bodyPr/>
        <a:lstStyle/>
        <a:p>
          <a:endParaRPr lang="en-GB"/>
        </a:p>
      </dgm:t>
    </dgm:pt>
    <dgm:pt modelId="{2A257DC8-BF46-436A-AB84-66BD36C9C59A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>
              <a:solidFill>
                <a:schemeClr val="accent1"/>
              </a:solidFill>
            </a:rPr>
            <a:t>Eğitim dışı aktiviteler</a:t>
          </a:r>
          <a:endParaRPr lang="en-GB" sz="1400" dirty="0">
            <a:solidFill>
              <a:schemeClr val="accent1"/>
            </a:solidFill>
          </a:endParaRPr>
        </a:p>
      </dgm:t>
    </dgm:pt>
    <dgm:pt modelId="{608BCC4D-9397-455D-B2AB-E9593FD5A61F}" type="parTrans" cxnId="{DF3CFF42-E90F-44FA-AE4B-7CD71C988BB5}">
      <dgm:prSet custT="1"/>
      <dgm:spPr/>
      <dgm:t>
        <a:bodyPr/>
        <a:lstStyle/>
        <a:p>
          <a:endParaRPr lang="en-GB" sz="1100"/>
        </a:p>
      </dgm:t>
    </dgm:pt>
    <dgm:pt modelId="{0D4ABE3E-7C62-4D54-BC6A-426628BDD7E9}" type="sibTrans" cxnId="{DF3CFF42-E90F-44FA-AE4B-7CD71C988BB5}">
      <dgm:prSet/>
      <dgm:spPr/>
      <dgm:t>
        <a:bodyPr/>
        <a:lstStyle/>
        <a:p>
          <a:endParaRPr lang="en-GB"/>
        </a:p>
      </dgm:t>
    </dgm:pt>
    <dgm:pt modelId="{1EE77133-3835-4310-B985-DAAFB49659DB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>
              <a:solidFill>
                <a:schemeClr val="accent1"/>
              </a:solidFill>
            </a:rPr>
            <a:t>Sizin alanınızda çalışan akademisyenler</a:t>
          </a:r>
          <a:endParaRPr lang="en-GB" sz="1400" dirty="0">
            <a:solidFill>
              <a:schemeClr val="accent1"/>
            </a:solidFill>
          </a:endParaRPr>
        </a:p>
      </dgm:t>
    </dgm:pt>
    <dgm:pt modelId="{8B6E51E3-DD32-4CFB-A33B-53DFF3C6D819}" type="parTrans" cxnId="{9097BE3D-4217-46A8-BDB5-917A7322B3AB}">
      <dgm:prSet custT="1"/>
      <dgm:spPr/>
      <dgm:t>
        <a:bodyPr/>
        <a:lstStyle/>
        <a:p>
          <a:endParaRPr lang="en-GB" sz="1100"/>
        </a:p>
      </dgm:t>
    </dgm:pt>
    <dgm:pt modelId="{A9E3A469-3230-4FB4-A01C-23D97B454F43}" type="sibTrans" cxnId="{9097BE3D-4217-46A8-BDB5-917A7322B3AB}">
      <dgm:prSet/>
      <dgm:spPr/>
      <dgm:t>
        <a:bodyPr/>
        <a:lstStyle/>
        <a:p>
          <a:endParaRPr lang="en-GB"/>
        </a:p>
      </dgm:t>
    </dgm:pt>
    <dgm:pt modelId="{12973146-B47B-41E4-9C22-CB7D85C8348B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>
              <a:solidFill>
                <a:schemeClr val="accent1"/>
              </a:solidFill>
            </a:rPr>
            <a:t>Konaklama imkanları</a:t>
          </a:r>
          <a:endParaRPr lang="en-GB" sz="1400" dirty="0">
            <a:solidFill>
              <a:schemeClr val="accent1"/>
            </a:solidFill>
          </a:endParaRPr>
        </a:p>
      </dgm:t>
    </dgm:pt>
    <dgm:pt modelId="{324EEEE3-1A29-4F35-8610-728B5F1A5A8A}" type="parTrans" cxnId="{69C19389-A971-420A-A99A-62A47101B2A2}">
      <dgm:prSet custT="1"/>
      <dgm:spPr/>
      <dgm:t>
        <a:bodyPr/>
        <a:lstStyle/>
        <a:p>
          <a:endParaRPr lang="en-GB" sz="1100"/>
        </a:p>
      </dgm:t>
    </dgm:pt>
    <dgm:pt modelId="{A6ED41A1-F12E-4D6E-917F-3176B2724FA8}" type="sibTrans" cxnId="{69C19389-A971-420A-A99A-62A47101B2A2}">
      <dgm:prSet/>
      <dgm:spPr/>
      <dgm:t>
        <a:bodyPr/>
        <a:lstStyle/>
        <a:p>
          <a:endParaRPr lang="en-GB"/>
        </a:p>
      </dgm:t>
    </dgm:pt>
    <dgm:pt modelId="{71B34043-79CA-43BB-934C-A43EC3A0A18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>
              <a:solidFill>
                <a:schemeClr val="accent1"/>
              </a:solidFill>
            </a:rPr>
            <a:t>Yaşam Maliyetleri</a:t>
          </a:r>
          <a:endParaRPr lang="en-GB" sz="1400" dirty="0">
            <a:solidFill>
              <a:schemeClr val="accent1"/>
            </a:solidFill>
          </a:endParaRPr>
        </a:p>
      </dgm:t>
    </dgm:pt>
    <dgm:pt modelId="{595D104F-1723-4309-AEB2-415B7660E44B}" type="parTrans" cxnId="{842F3CE6-7FF2-49CA-8DE2-D48A5C7D72F6}">
      <dgm:prSet custT="1"/>
      <dgm:spPr/>
      <dgm:t>
        <a:bodyPr/>
        <a:lstStyle/>
        <a:p>
          <a:endParaRPr lang="en-GB" sz="1100"/>
        </a:p>
      </dgm:t>
    </dgm:pt>
    <dgm:pt modelId="{A5DEE0E2-3877-4553-9534-DB4783AEE8F2}" type="sibTrans" cxnId="{842F3CE6-7FF2-49CA-8DE2-D48A5C7D72F6}">
      <dgm:prSet/>
      <dgm:spPr/>
      <dgm:t>
        <a:bodyPr/>
        <a:lstStyle/>
        <a:p>
          <a:endParaRPr lang="en-GB"/>
        </a:p>
      </dgm:t>
    </dgm:pt>
    <dgm:pt modelId="{D848C203-55F7-4331-8C64-8EF1114494B8}" type="pres">
      <dgm:prSet presAssocID="{CBE1DFA7-5D2B-4A2E-B44A-51F0BB3A398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493604-AFEC-416F-8F57-AF8D11E34AEC}" type="pres">
      <dgm:prSet presAssocID="{1660D45A-614E-40AA-8C46-E23AC7F2C35C}" presName="centerShape" presStyleLbl="node0" presStyleIdx="0" presStyleCnt="1" custScaleX="125750" custScaleY="99002"/>
      <dgm:spPr/>
    </dgm:pt>
    <dgm:pt modelId="{202B150F-4D61-4C6B-957D-2FFC04243368}" type="pres">
      <dgm:prSet presAssocID="{31AFF89D-61AE-4ABF-A28F-BD77B20F4DED}" presName="Name9" presStyleLbl="parChTrans1D2" presStyleIdx="0" presStyleCnt="7"/>
      <dgm:spPr/>
    </dgm:pt>
    <dgm:pt modelId="{8088BAED-F589-4841-98BD-EB702A93462C}" type="pres">
      <dgm:prSet presAssocID="{31AFF89D-61AE-4ABF-A28F-BD77B20F4DED}" presName="connTx" presStyleLbl="parChTrans1D2" presStyleIdx="0" presStyleCnt="7"/>
      <dgm:spPr/>
    </dgm:pt>
    <dgm:pt modelId="{6BED1C1F-4F3C-4B12-A92E-EE1DB431CC87}" type="pres">
      <dgm:prSet presAssocID="{68650B79-0E66-42A7-A703-0B52FAB267C9}" presName="node" presStyleLbl="node1" presStyleIdx="0" presStyleCnt="7" custScaleX="134529" custScaleY="120117">
        <dgm:presLayoutVars>
          <dgm:bulletEnabled val="1"/>
        </dgm:presLayoutVars>
      </dgm:prSet>
      <dgm:spPr/>
    </dgm:pt>
    <dgm:pt modelId="{827C8AF2-ED74-4014-B160-84AF16F21F5E}" type="pres">
      <dgm:prSet presAssocID="{9D272D4B-9AC1-4D30-A6F3-7686B90992E5}" presName="Name9" presStyleLbl="parChTrans1D2" presStyleIdx="1" presStyleCnt="7"/>
      <dgm:spPr/>
    </dgm:pt>
    <dgm:pt modelId="{65F95C80-11FF-4FF9-B9D8-7705EA3A7A00}" type="pres">
      <dgm:prSet presAssocID="{9D272D4B-9AC1-4D30-A6F3-7686B90992E5}" presName="connTx" presStyleLbl="parChTrans1D2" presStyleIdx="1" presStyleCnt="7"/>
      <dgm:spPr/>
    </dgm:pt>
    <dgm:pt modelId="{A0929413-F26E-4A8B-A585-30EDF3B36F51}" type="pres">
      <dgm:prSet presAssocID="{0AA5B720-D0B4-499B-B986-875DFBEF5282}" presName="node" presStyleLbl="node1" presStyleIdx="1" presStyleCnt="7" custScaleX="134529" custScaleY="120117" custRadScaleRad="105368" custRadScaleInc="8911">
        <dgm:presLayoutVars>
          <dgm:bulletEnabled val="1"/>
        </dgm:presLayoutVars>
      </dgm:prSet>
      <dgm:spPr/>
    </dgm:pt>
    <dgm:pt modelId="{322B0F8F-B63D-440B-967F-F7FDB19346A2}" type="pres">
      <dgm:prSet presAssocID="{950E48E6-ED8F-450B-A3E1-4266892F1C40}" presName="Name9" presStyleLbl="parChTrans1D2" presStyleIdx="2" presStyleCnt="7"/>
      <dgm:spPr/>
    </dgm:pt>
    <dgm:pt modelId="{72B7E6CA-9ED6-414E-AC34-9FCCB30443E7}" type="pres">
      <dgm:prSet presAssocID="{950E48E6-ED8F-450B-A3E1-4266892F1C40}" presName="connTx" presStyleLbl="parChTrans1D2" presStyleIdx="2" presStyleCnt="7"/>
      <dgm:spPr/>
    </dgm:pt>
    <dgm:pt modelId="{56B393E6-6D57-406D-992E-3FB73804E939}" type="pres">
      <dgm:prSet presAssocID="{9B51C747-65FF-45AC-A409-DD704EFCCC68}" presName="node" presStyleLbl="node1" presStyleIdx="2" presStyleCnt="7" custScaleX="134529" custScaleY="120117" custRadScaleRad="104084" custRadScaleInc="-1993">
        <dgm:presLayoutVars>
          <dgm:bulletEnabled val="1"/>
        </dgm:presLayoutVars>
      </dgm:prSet>
      <dgm:spPr/>
    </dgm:pt>
    <dgm:pt modelId="{F0235F13-A873-40EB-AE6B-D270EB2CA693}" type="pres">
      <dgm:prSet presAssocID="{608BCC4D-9397-455D-B2AB-E9593FD5A61F}" presName="Name9" presStyleLbl="parChTrans1D2" presStyleIdx="3" presStyleCnt="7"/>
      <dgm:spPr/>
    </dgm:pt>
    <dgm:pt modelId="{07ABD0E8-2B06-46FD-8ED9-69C05CFAE420}" type="pres">
      <dgm:prSet presAssocID="{608BCC4D-9397-455D-B2AB-E9593FD5A61F}" presName="connTx" presStyleLbl="parChTrans1D2" presStyleIdx="3" presStyleCnt="7"/>
      <dgm:spPr/>
    </dgm:pt>
    <dgm:pt modelId="{C41981F1-A098-4BAF-B6BE-6394516E4AE1}" type="pres">
      <dgm:prSet presAssocID="{2A257DC8-BF46-436A-AB84-66BD36C9C59A}" presName="node" presStyleLbl="node1" presStyleIdx="3" presStyleCnt="7" custScaleX="134529" custScaleY="120117" custRadScaleRad="101751" custRadScaleInc="-7687">
        <dgm:presLayoutVars>
          <dgm:bulletEnabled val="1"/>
        </dgm:presLayoutVars>
      </dgm:prSet>
      <dgm:spPr/>
    </dgm:pt>
    <dgm:pt modelId="{1FD89BDE-28E5-4AD0-AA6E-3E2982126519}" type="pres">
      <dgm:prSet presAssocID="{8B6E51E3-DD32-4CFB-A33B-53DFF3C6D819}" presName="Name9" presStyleLbl="parChTrans1D2" presStyleIdx="4" presStyleCnt="7"/>
      <dgm:spPr/>
    </dgm:pt>
    <dgm:pt modelId="{75F4AD31-6446-4D96-AF94-D4FD499AFA48}" type="pres">
      <dgm:prSet presAssocID="{8B6E51E3-DD32-4CFB-A33B-53DFF3C6D819}" presName="connTx" presStyleLbl="parChTrans1D2" presStyleIdx="4" presStyleCnt="7"/>
      <dgm:spPr/>
    </dgm:pt>
    <dgm:pt modelId="{96BE8477-0039-4BC1-AE9F-030100D18570}" type="pres">
      <dgm:prSet presAssocID="{1EE77133-3835-4310-B985-DAAFB49659DB}" presName="node" presStyleLbl="node1" presStyleIdx="4" presStyleCnt="7" custScaleX="135708" custScaleY="120117" custRadScaleRad="101690" custRadScaleInc="7435">
        <dgm:presLayoutVars>
          <dgm:bulletEnabled val="1"/>
        </dgm:presLayoutVars>
      </dgm:prSet>
      <dgm:spPr/>
    </dgm:pt>
    <dgm:pt modelId="{444614AA-9E29-4721-AF7E-BF8AFF98E511}" type="pres">
      <dgm:prSet presAssocID="{324EEEE3-1A29-4F35-8610-728B5F1A5A8A}" presName="Name9" presStyleLbl="parChTrans1D2" presStyleIdx="5" presStyleCnt="7"/>
      <dgm:spPr/>
    </dgm:pt>
    <dgm:pt modelId="{216AD870-5E54-43C3-9EFA-359892FC5F82}" type="pres">
      <dgm:prSet presAssocID="{324EEEE3-1A29-4F35-8610-728B5F1A5A8A}" presName="connTx" presStyleLbl="parChTrans1D2" presStyleIdx="5" presStyleCnt="7"/>
      <dgm:spPr/>
    </dgm:pt>
    <dgm:pt modelId="{3BD1AE29-EA01-4C83-B57E-E3051D229C65}" type="pres">
      <dgm:prSet presAssocID="{12973146-B47B-41E4-9C22-CB7D85C8348B}" presName="node" presStyleLbl="node1" presStyleIdx="5" presStyleCnt="7" custScaleX="134529" custScaleY="120117" custRadScaleRad="103957" custRadScaleInc="1934">
        <dgm:presLayoutVars>
          <dgm:bulletEnabled val="1"/>
        </dgm:presLayoutVars>
      </dgm:prSet>
      <dgm:spPr/>
    </dgm:pt>
    <dgm:pt modelId="{134A36B3-CB4E-4C5C-AFFE-88CD80F40734}" type="pres">
      <dgm:prSet presAssocID="{595D104F-1723-4309-AEB2-415B7660E44B}" presName="Name9" presStyleLbl="parChTrans1D2" presStyleIdx="6" presStyleCnt="7"/>
      <dgm:spPr/>
    </dgm:pt>
    <dgm:pt modelId="{8936D193-C2A3-4EFE-96C3-FD20E3A9F695}" type="pres">
      <dgm:prSet presAssocID="{595D104F-1723-4309-AEB2-415B7660E44B}" presName="connTx" presStyleLbl="parChTrans1D2" presStyleIdx="6" presStyleCnt="7"/>
      <dgm:spPr/>
    </dgm:pt>
    <dgm:pt modelId="{53BB723E-1FA6-4655-9C5C-20FBC950C721}" type="pres">
      <dgm:prSet presAssocID="{71B34043-79CA-43BB-934C-A43EC3A0A185}" presName="node" presStyleLbl="node1" presStyleIdx="6" presStyleCnt="7" custScaleX="134529" custScaleY="120117" custRadScaleRad="105263" custRadScaleInc="-8749">
        <dgm:presLayoutVars>
          <dgm:bulletEnabled val="1"/>
        </dgm:presLayoutVars>
      </dgm:prSet>
      <dgm:spPr/>
    </dgm:pt>
  </dgm:ptLst>
  <dgm:cxnLst>
    <dgm:cxn modelId="{BAC12D0C-6D8D-424D-AE6F-0420E6F7F96E}" type="presOf" srcId="{950E48E6-ED8F-450B-A3E1-4266892F1C40}" destId="{322B0F8F-B63D-440B-967F-F7FDB19346A2}" srcOrd="0" destOrd="0" presId="urn:microsoft.com/office/officeart/2005/8/layout/radial1"/>
    <dgm:cxn modelId="{C475590F-0BB2-4542-89E4-4BC3C46994DC}" srcId="{CBE1DFA7-5D2B-4A2E-B44A-51F0BB3A3980}" destId="{1660D45A-614E-40AA-8C46-E23AC7F2C35C}" srcOrd="0" destOrd="0" parTransId="{3D24929D-56E9-4EF4-B68E-9755DD3DB33D}" sibTransId="{C7317DD4-3CB7-4ED0-A420-2E9893A6F6D1}"/>
    <dgm:cxn modelId="{AA436523-54F5-4F77-949D-26255C9A26DD}" type="presOf" srcId="{9D272D4B-9AC1-4D30-A6F3-7686B90992E5}" destId="{827C8AF2-ED74-4014-B160-84AF16F21F5E}" srcOrd="0" destOrd="0" presId="urn:microsoft.com/office/officeart/2005/8/layout/radial1"/>
    <dgm:cxn modelId="{9C437D2B-C00C-47CC-9088-49F17377F7EF}" srcId="{1660D45A-614E-40AA-8C46-E23AC7F2C35C}" destId="{9B51C747-65FF-45AC-A409-DD704EFCCC68}" srcOrd="2" destOrd="0" parTransId="{950E48E6-ED8F-450B-A3E1-4266892F1C40}" sibTransId="{7B4607D9-F802-423F-AC9A-7E58019B0046}"/>
    <dgm:cxn modelId="{3D878D32-2679-4BEF-B01F-F1652C1BE9CA}" type="presOf" srcId="{2A257DC8-BF46-436A-AB84-66BD36C9C59A}" destId="{C41981F1-A098-4BAF-B6BE-6394516E4AE1}" srcOrd="0" destOrd="0" presId="urn:microsoft.com/office/officeart/2005/8/layout/radial1"/>
    <dgm:cxn modelId="{C929393D-7A0B-41E1-A82A-AC4F1801392D}" type="presOf" srcId="{12973146-B47B-41E4-9C22-CB7D85C8348B}" destId="{3BD1AE29-EA01-4C83-B57E-E3051D229C65}" srcOrd="0" destOrd="0" presId="urn:microsoft.com/office/officeart/2005/8/layout/radial1"/>
    <dgm:cxn modelId="{9097BE3D-4217-46A8-BDB5-917A7322B3AB}" srcId="{1660D45A-614E-40AA-8C46-E23AC7F2C35C}" destId="{1EE77133-3835-4310-B985-DAAFB49659DB}" srcOrd="4" destOrd="0" parTransId="{8B6E51E3-DD32-4CFB-A33B-53DFF3C6D819}" sibTransId="{A9E3A469-3230-4FB4-A01C-23D97B454F43}"/>
    <dgm:cxn modelId="{F64D285E-92DD-435F-AAB6-62B5B257E481}" type="presOf" srcId="{1660D45A-614E-40AA-8C46-E23AC7F2C35C}" destId="{C1493604-AFEC-416F-8F57-AF8D11E34AEC}" srcOrd="0" destOrd="0" presId="urn:microsoft.com/office/officeart/2005/8/layout/radial1"/>
    <dgm:cxn modelId="{6B5A0362-523D-4660-AA97-0CFB05A56CE6}" type="presOf" srcId="{9B51C747-65FF-45AC-A409-DD704EFCCC68}" destId="{56B393E6-6D57-406D-992E-3FB73804E939}" srcOrd="0" destOrd="0" presId="urn:microsoft.com/office/officeart/2005/8/layout/radial1"/>
    <dgm:cxn modelId="{DF3CFF42-E90F-44FA-AE4B-7CD71C988BB5}" srcId="{1660D45A-614E-40AA-8C46-E23AC7F2C35C}" destId="{2A257DC8-BF46-436A-AB84-66BD36C9C59A}" srcOrd="3" destOrd="0" parTransId="{608BCC4D-9397-455D-B2AB-E9593FD5A61F}" sibTransId="{0D4ABE3E-7C62-4D54-BC6A-426628BDD7E9}"/>
    <dgm:cxn modelId="{1308F343-070E-4232-ABBB-312CCE531813}" type="presOf" srcId="{31AFF89D-61AE-4ABF-A28F-BD77B20F4DED}" destId="{202B150F-4D61-4C6B-957D-2FFC04243368}" srcOrd="0" destOrd="0" presId="urn:microsoft.com/office/officeart/2005/8/layout/radial1"/>
    <dgm:cxn modelId="{DC6AB34E-2093-46DC-97B6-64FB2020A871}" type="presOf" srcId="{950E48E6-ED8F-450B-A3E1-4266892F1C40}" destId="{72B7E6CA-9ED6-414E-AC34-9FCCB30443E7}" srcOrd="1" destOrd="0" presId="urn:microsoft.com/office/officeart/2005/8/layout/radial1"/>
    <dgm:cxn modelId="{5BFBFC6E-8D79-4481-B6BD-D78D394ECCF6}" type="presOf" srcId="{324EEEE3-1A29-4F35-8610-728B5F1A5A8A}" destId="{216AD870-5E54-43C3-9EFA-359892FC5F82}" srcOrd="1" destOrd="0" presId="urn:microsoft.com/office/officeart/2005/8/layout/radial1"/>
    <dgm:cxn modelId="{DDF8966F-902F-47CA-B899-19EFFFE5B102}" type="presOf" srcId="{71B34043-79CA-43BB-934C-A43EC3A0A185}" destId="{53BB723E-1FA6-4655-9C5C-20FBC950C721}" srcOrd="0" destOrd="0" presId="urn:microsoft.com/office/officeart/2005/8/layout/radial1"/>
    <dgm:cxn modelId="{1061B870-FB0F-4872-8F78-D9A4E3AA4D43}" type="presOf" srcId="{8B6E51E3-DD32-4CFB-A33B-53DFF3C6D819}" destId="{1FD89BDE-28E5-4AD0-AA6E-3E2982126519}" srcOrd="0" destOrd="0" presId="urn:microsoft.com/office/officeart/2005/8/layout/radial1"/>
    <dgm:cxn modelId="{1DC0B374-0928-4009-A9DB-6BA75724B580}" type="presOf" srcId="{8B6E51E3-DD32-4CFB-A33B-53DFF3C6D819}" destId="{75F4AD31-6446-4D96-AF94-D4FD499AFA48}" srcOrd="1" destOrd="0" presId="urn:microsoft.com/office/officeart/2005/8/layout/radial1"/>
    <dgm:cxn modelId="{4DC49B58-899A-4067-A95B-4639B2A75E72}" srcId="{1660D45A-614E-40AA-8C46-E23AC7F2C35C}" destId="{68650B79-0E66-42A7-A703-0B52FAB267C9}" srcOrd="0" destOrd="0" parTransId="{31AFF89D-61AE-4ABF-A28F-BD77B20F4DED}" sibTransId="{E4F21952-A2C8-4D5F-8A7A-92A504742B18}"/>
    <dgm:cxn modelId="{923ECA79-F37E-4521-A9C1-821427C7CB3F}" type="presOf" srcId="{324EEEE3-1A29-4F35-8610-728B5F1A5A8A}" destId="{444614AA-9E29-4721-AF7E-BF8AFF98E511}" srcOrd="0" destOrd="0" presId="urn:microsoft.com/office/officeart/2005/8/layout/radial1"/>
    <dgm:cxn modelId="{F302C37A-7BA8-4A70-A228-C9FA96EB2820}" type="presOf" srcId="{0AA5B720-D0B4-499B-B986-875DFBEF5282}" destId="{A0929413-F26E-4A8B-A585-30EDF3B36F51}" srcOrd="0" destOrd="0" presId="urn:microsoft.com/office/officeart/2005/8/layout/radial1"/>
    <dgm:cxn modelId="{F91F8E82-23B1-448F-99B5-0DCC5AAC63F3}" srcId="{1660D45A-614E-40AA-8C46-E23AC7F2C35C}" destId="{0AA5B720-D0B4-499B-B986-875DFBEF5282}" srcOrd="1" destOrd="0" parTransId="{9D272D4B-9AC1-4D30-A6F3-7686B90992E5}" sibTransId="{73D0B886-04C9-4F2B-8928-EEB73FC0524D}"/>
    <dgm:cxn modelId="{E9451B83-D8C8-4AB5-823E-9D88433C1E9A}" type="presOf" srcId="{68650B79-0E66-42A7-A703-0B52FAB267C9}" destId="{6BED1C1F-4F3C-4B12-A92E-EE1DB431CC87}" srcOrd="0" destOrd="0" presId="urn:microsoft.com/office/officeart/2005/8/layout/radial1"/>
    <dgm:cxn modelId="{BD686288-6F27-4C87-8E10-75C3F5238419}" type="presOf" srcId="{595D104F-1723-4309-AEB2-415B7660E44B}" destId="{8936D193-C2A3-4EFE-96C3-FD20E3A9F695}" srcOrd="1" destOrd="0" presId="urn:microsoft.com/office/officeart/2005/8/layout/radial1"/>
    <dgm:cxn modelId="{69C19389-A971-420A-A99A-62A47101B2A2}" srcId="{1660D45A-614E-40AA-8C46-E23AC7F2C35C}" destId="{12973146-B47B-41E4-9C22-CB7D85C8348B}" srcOrd="5" destOrd="0" parTransId="{324EEEE3-1A29-4F35-8610-728B5F1A5A8A}" sibTransId="{A6ED41A1-F12E-4D6E-917F-3176B2724FA8}"/>
    <dgm:cxn modelId="{E4201E9C-64E9-4CA5-8086-4E7153B84ABF}" type="presOf" srcId="{595D104F-1723-4309-AEB2-415B7660E44B}" destId="{134A36B3-CB4E-4C5C-AFFE-88CD80F40734}" srcOrd="0" destOrd="0" presId="urn:microsoft.com/office/officeart/2005/8/layout/radial1"/>
    <dgm:cxn modelId="{4E4482A9-2A33-4556-8694-8228576AA8F3}" type="presOf" srcId="{1EE77133-3835-4310-B985-DAAFB49659DB}" destId="{96BE8477-0039-4BC1-AE9F-030100D18570}" srcOrd="0" destOrd="0" presId="urn:microsoft.com/office/officeart/2005/8/layout/radial1"/>
    <dgm:cxn modelId="{5BF0D7B2-E529-48B5-BCFF-B70073AD6BBB}" type="presOf" srcId="{31AFF89D-61AE-4ABF-A28F-BD77B20F4DED}" destId="{8088BAED-F589-4841-98BD-EB702A93462C}" srcOrd="1" destOrd="0" presId="urn:microsoft.com/office/officeart/2005/8/layout/radial1"/>
    <dgm:cxn modelId="{99A096B7-E33B-4EDD-9234-A6F81F9B9829}" type="presOf" srcId="{608BCC4D-9397-455D-B2AB-E9593FD5A61F}" destId="{07ABD0E8-2B06-46FD-8ED9-69C05CFAE420}" srcOrd="1" destOrd="0" presId="urn:microsoft.com/office/officeart/2005/8/layout/radial1"/>
    <dgm:cxn modelId="{C2C083D3-CA17-46AF-B969-325ED6123966}" type="presOf" srcId="{CBE1DFA7-5D2B-4A2E-B44A-51F0BB3A3980}" destId="{D848C203-55F7-4331-8C64-8EF1114494B8}" srcOrd="0" destOrd="0" presId="urn:microsoft.com/office/officeart/2005/8/layout/radial1"/>
    <dgm:cxn modelId="{9D98ECD6-2963-4CAD-826F-35BE57D09B92}" type="presOf" srcId="{9D272D4B-9AC1-4D30-A6F3-7686B90992E5}" destId="{65F95C80-11FF-4FF9-B9D8-7705EA3A7A00}" srcOrd="1" destOrd="0" presId="urn:microsoft.com/office/officeart/2005/8/layout/radial1"/>
    <dgm:cxn modelId="{842F3CE6-7FF2-49CA-8DE2-D48A5C7D72F6}" srcId="{1660D45A-614E-40AA-8C46-E23AC7F2C35C}" destId="{71B34043-79CA-43BB-934C-A43EC3A0A185}" srcOrd="6" destOrd="0" parTransId="{595D104F-1723-4309-AEB2-415B7660E44B}" sibTransId="{A5DEE0E2-3877-4553-9534-DB4783AEE8F2}"/>
    <dgm:cxn modelId="{B45F7FEB-9D6A-4305-A374-E1CE106C3A3C}" type="presOf" srcId="{608BCC4D-9397-455D-B2AB-E9593FD5A61F}" destId="{F0235F13-A873-40EB-AE6B-D270EB2CA693}" srcOrd="0" destOrd="0" presId="urn:microsoft.com/office/officeart/2005/8/layout/radial1"/>
    <dgm:cxn modelId="{44683CD8-1680-4AFA-8D2A-DB3259F0EE8D}" type="presParOf" srcId="{D848C203-55F7-4331-8C64-8EF1114494B8}" destId="{C1493604-AFEC-416F-8F57-AF8D11E34AEC}" srcOrd="0" destOrd="0" presId="urn:microsoft.com/office/officeart/2005/8/layout/radial1"/>
    <dgm:cxn modelId="{29DE5F7C-F665-4718-839E-49408D7C2BCD}" type="presParOf" srcId="{D848C203-55F7-4331-8C64-8EF1114494B8}" destId="{202B150F-4D61-4C6B-957D-2FFC04243368}" srcOrd="1" destOrd="0" presId="urn:microsoft.com/office/officeart/2005/8/layout/radial1"/>
    <dgm:cxn modelId="{DEE9D611-939A-42C3-93CF-B10CC37302F6}" type="presParOf" srcId="{202B150F-4D61-4C6B-957D-2FFC04243368}" destId="{8088BAED-F589-4841-98BD-EB702A93462C}" srcOrd="0" destOrd="0" presId="urn:microsoft.com/office/officeart/2005/8/layout/radial1"/>
    <dgm:cxn modelId="{8CB4636B-A039-41B4-97E0-436704B91621}" type="presParOf" srcId="{D848C203-55F7-4331-8C64-8EF1114494B8}" destId="{6BED1C1F-4F3C-4B12-A92E-EE1DB431CC87}" srcOrd="2" destOrd="0" presId="urn:microsoft.com/office/officeart/2005/8/layout/radial1"/>
    <dgm:cxn modelId="{C9008D62-77DA-47A7-A893-D43935E95E64}" type="presParOf" srcId="{D848C203-55F7-4331-8C64-8EF1114494B8}" destId="{827C8AF2-ED74-4014-B160-84AF16F21F5E}" srcOrd="3" destOrd="0" presId="urn:microsoft.com/office/officeart/2005/8/layout/radial1"/>
    <dgm:cxn modelId="{45890BF7-45F9-4FD2-9028-4D1F7EA3B4E6}" type="presParOf" srcId="{827C8AF2-ED74-4014-B160-84AF16F21F5E}" destId="{65F95C80-11FF-4FF9-B9D8-7705EA3A7A00}" srcOrd="0" destOrd="0" presId="urn:microsoft.com/office/officeart/2005/8/layout/radial1"/>
    <dgm:cxn modelId="{D4E5A47F-6622-4D89-A5CF-47A7805104B5}" type="presParOf" srcId="{D848C203-55F7-4331-8C64-8EF1114494B8}" destId="{A0929413-F26E-4A8B-A585-30EDF3B36F51}" srcOrd="4" destOrd="0" presId="urn:microsoft.com/office/officeart/2005/8/layout/radial1"/>
    <dgm:cxn modelId="{CB90F653-5866-428A-B824-63857D6DB186}" type="presParOf" srcId="{D848C203-55F7-4331-8C64-8EF1114494B8}" destId="{322B0F8F-B63D-440B-967F-F7FDB19346A2}" srcOrd="5" destOrd="0" presId="urn:microsoft.com/office/officeart/2005/8/layout/radial1"/>
    <dgm:cxn modelId="{BA2B9D24-B545-4302-8C0C-80F822466590}" type="presParOf" srcId="{322B0F8F-B63D-440B-967F-F7FDB19346A2}" destId="{72B7E6CA-9ED6-414E-AC34-9FCCB30443E7}" srcOrd="0" destOrd="0" presId="urn:microsoft.com/office/officeart/2005/8/layout/radial1"/>
    <dgm:cxn modelId="{A7E5D6C9-8B8A-4A5A-ABA6-B908E40D99C2}" type="presParOf" srcId="{D848C203-55F7-4331-8C64-8EF1114494B8}" destId="{56B393E6-6D57-406D-992E-3FB73804E939}" srcOrd="6" destOrd="0" presId="urn:microsoft.com/office/officeart/2005/8/layout/radial1"/>
    <dgm:cxn modelId="{2BB5F45B-7086-4F5F-A362-EDD63C78C1BE}" type="presParOf" srcId="{D848C203-55F7-4331-8C64-8EF1114494B8}" destId="{F0235F13-A873-40EB-AE6B-D270EB2CA693}" srcOrd="7" destOrd="0" presId="urn:microsoft.com/office/officeart/2005/8/layout/radial1"/>
    <dgm:cxn modelId="{49439A3E-4CB2-4E29-B197-4164FB14C8A2}" type="presParOf" srcId="{F0235F13-A873-40EB-AE6B-D270EB2CA693}" destId="{07ABD0E8-2B06-46FD-8ED9-69C05CFAE420}" srcOrd="0" destOrd="0" presId="urn:microsoft.com/office/officeart/2005/8/layout/radial1"/>
    <dgm:cxn modelId="{EA300A2D-ED68-4B0F-BA78-0B0C8C776697}" type="presParOf" srcId="{D848C203-55F7-4331-8C64-8EF1114494B8}" destId="{C41981F1-A098-4BAF-B6BE-6394516E4AE1}" srcOrd="8" destOrd="0" presId="urn:microsoft.com/office/officeart/2005/8/layout/radial1"/>
    <dgm:cxn modelId="{96BE250F-F37C-47FE-9FB6-9359CBC6038C}" type="presParOf" srcId="{D848C203-55F7-4331-8C64-8EF1114494B8}" destId="{1FD89BDE-28E5-4AD0-AA6E-3E2982126519}" srcOrd="9" destOrd="0" presId="urn:microsoft.com/office/officeart/2005/8/layout/radial1"/>
    <dgm:cxn modelId="{56B64D34-10C9-4029-8282-C917651C84DC}" type="presParOf" srcId="{1FD89BDE-28E5-4AD0-AA6E-3E2982126519}" destId="{75F4AD31-6446-4D96-AF94-D4FD499AFA48}" srcOrd="0" destOrd="0" presId="urn:microsoft.com/office/officeart/2005/8/layout/radial1"/>
    <dgm:cxn modelId="{44830102-4419-4FA5-A587-E7ADA7E65D2E}" type="presParOf" srcId="{D848C203-55F7-4331-8C64-8EF1114494B8}" destId="{96BE8477-0039-4BC1-AE9F-030100D18570}" srcOrd="10" destOrd="0" presId="urn:microsoft.com/office/officeart/2005/8/layout/radial1"/>
    <dgm:cxn modelId="{F2F55DEC-6221-4075-A3FD-2A8DB7270B41}" type="presParOf" srcId="{D848C203-55F7-4331-8C64-8EF1114494B8}" destId="{444614AA-9E29-4721-AF7E-BF8AFF98E511}" srcOrd="11" destOrd="0" presId="urn:microsoft.com/office/officeart/2005/8/layout/radial1"/>
    <dgm:cxn modelId="{4CE7A451-2E9C-474F-A00D-E2EBA67BF62C}" type="presParOf" srcId="{444614AA-9E29-4721-AF7E-BF8AFF98E511}" destId="{216AD870-5E54-43C3-9EFA-359892FC5F82}" srcOrd="0" destOrd="0" presId="urn:microsoft.com/office/officeart/2005/8/layout/radial1"/>
    <dgm:cxn modelId="{CF772E90-2F8C-4B20-A424-3723D9E2AAEB}" type="presParOf" srcId="{D848C203-55F7-4331-8C64-8EF1114494B8}" destId="{3BD1AE29-EA01-4C83-B57E-E3051D229C65}" srcOrd="12" destOrd="0" presId="urn:microsoft.com/office/officeart/2005/8/layout/radial1"/>
    <dgm:cxn modelId="{CA77C600-2646-434D-806F-BBB6EFE0A089}" type="presParOf" srcId="{D848C203-55F7-4331-8C64-8EF1114494B8}" destId="{134A36B3-CB4E-4C5C-AFFE-88CD80F40734}" srcOrd="13" destOrd="0" presId="urn:microsoft.com/office/officeart/2005/8/layout/radial1"/>
    <dgm:cxn modelId="{80783C95-13E2-4E14-A69E-748F67BD5904}" type="presParOf" srcId="{134A36B3-CB4E-4C5C-AFFE-88CD80F40734}" destId="{8936D193-C2A3-4EFE-96C3-FD20E3A9F695}" srcOrd="0" destOrd="0" presId="urn:microsoft.com/office/officeart/2005/8/layout/radial1"/>
    <dgm:cxn modelId="{AB9A5220-3082-4F76-BEB4-9EFF458B388C}" type="presParOf" srcId="{D848C203-55F7-4331-8C64-8EF1114494B8}" destId="{53BB723E-1FA6-4655-9C5C-20FBC950C72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3604-AFEC-416F-8F57-AF8D11E34AEC}">
      <dsp:nvSpPr>
        <dsp:cNvPr id="0" name=""/>
        <dsp:cNvSpPr/>
      </dsp:nvSpPr>
      <dsp:spPr>
        <a:xfrm>
          <a:off x="3213055" y="1745096"/>
          <a:ext cx="1456928" cy="11470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ÜNİVERSİTEM</a:t>
          </a:r>
          <a:endParaRPr lang="en-GB" sz="1100" kern="1200" dirty="0"/>
        </a:p>
      </dsp:txBody>
      <dsp:txXfrm>
        <a:off x="3426417" y="1913074"/>
        <a:ext cx="1030204" cy="811072"/>
      </dsp:txXfrm>
    </dsp:sp>
    <dsp:sp modelId="{202B150F-4D61-4C6B-957D-2FFC04243368}">
      <dsp:nvSpPr>
        <dsp:cNvPr id="0" name=""/>
        <dsp:cNvSpPr/>
      </dsp:nvSpPr>
      <dsp:spPr>
        <a:xfrm rot="16200000">
          <a:off x="3708274" y="1498624"/>
          <a:ext cx="466490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466490" y="132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929857" y="1500189"/>
        <a:ext cx="23324" cy="23324"/>
      </dsp:txXfrm>
    </dsp:sp>
    <dsp:sp modelId="{6BED1C1F-4F3C-4B12-A92E-EE1DB431CC87}">
      <dsp:nvSpPr>
        <dsp:cNvPr id="0" name=""/>
        <dsp:cNvSpPr/>
      </dsp:nvSpPr>
      <dsp:spPr>
        <a:xfrm>
          <a:off x="3162199" y="-113058"/>
          <a:ext cx="1558641" cy="13916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accent1"/>
              </a:solidFill>
            </a:rPr>
            <a:t>Başvuru/kabul Kriterleri</a:t>
          </a:r>
          <a:endParaRPr lang="en-GB" sz="1400" kern="1200" dirty="0">
            <a:solidFill>
              <a:schemeClr val="accent1"/>
            </a:solidFill>
          </a:endParaRPr>
        </a:p>
      </dsp:txBody>
      <dsp:txXfrm>
        <a:off x="3390457" y="90747"/>
        <a:ext cx="1102125" cy="984055"/>
      </dsp:txXfrm>
    </dsp:sp>
    <dsp:sp modelId="{827C8AF2-ED74-4014-B160-84AF16F21F5E}">
      <dsp:nvSpPr>
        <dsp:cNvPr id="0" name=""/>
        <dsp:cNvSpPr/>
      </dsp:nvSpPr>
      <dsp:spPr>
        <a:xfrm rot="19423198">
          <a:off x="4433489" y="1789634"/>
          <a:ext cx="421301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421301" y="132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633607" y="1792329"/>
        <a:ext cx="21065" cy="21065"/>
      </dsp:txXfrm>
    </dsp:sp>
    <dsp:sp modelId="{A0929413-F26E-4A8B-A585-30EDF3B36F51}">
      <dsp:nvSpPr>
        <dsp:cNvPr id="0" name=""/>
        <dsp:cNvSpPr/>
      </dsp:nvSpPr>
      <dsp:spPr>
        <a:xfrm>
          <a:off x="4636632" y="540490"/>
          <a:ext cx="1558641" cy="13916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>
              <a:solidFill>
                <a:schemeClr val="accent1"/>
              </a:solidFill>
            </a:rPr>
            <a:t>Lokasyon</a:t>
          </a:r>
          <a:r>
            <a:rPr lang="tr-TR" sz="1400" kern="1200" dirty="0">
              <a:solidFill>
                <a:schemeClr val="accent1"/>
              </a:solidFill>
            </a:rPr>
            <a:t>/Şehir</a:t>
          </a:r>
          <a:endParaRPr lang="en-GB" sz="1400" kern="1200" dirty="0">
            <a:solidFill>
              <a:schemeClr val="accent1"/>
            </a:solidFill>
          </a:endParaRPr>
        </a:p>
      </dsp:txBody>
      <dsp:txXfrm>
        <a:off x="4864890" y="744295"/>
        <a:ext cx="1102125" cy="984055"/>
      </dsp:txXfrm>
    </dsp:sp>
    <dsp:sp modelId="{322B0F8F-B63D-440B-967F-F7FDB19346A2}">
      <dsp:nvSpPr>
        <dsp:cNvPr id="0" name=""/>
        <dsp:cNvSpPr/>
      </dsp:nvSpPr>
      <dsp:spPr>
        <a:xfrm rot="740679">
          <a:off x="4639748" y="2492489"/>
          <a:ext cx="313435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313435" y="132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788630" y="2497881"/>
        <a:ext cx="15671" cy="15671"/>
      </dsp:txXfrm>
    </dsp:sp>
    <dsp:sp modelId="{56B393E6-6D57-406D-992E-3FB73804E939}">
      <dsp:nvSpPr>
        <dsp:cNvPr id="0" name=""/>
        <dsp:cNvSpPr/>
      </dsp:nvSpPr>
      <dsp:spPr>
        <a:xfrm>
          <a:off x="4927154" y="2009042"/>
          <a:ext cx="1558641" cy="13916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accent1"/>
              </a:solidFill>
            </a:rPr>
            <a:t>Üniversitenin uluslararası nüfusu</a:t>
          </a:r>
          <a:endParaRPr lang="en-GB" sz="1400" kern="1200" dirty="0">
            <a:solidFill>
              <a:schemeClr val="accent1"/>
            </a:solidFill>
          </a:endParaRPr>
        </a:p>
      </dsp:txBody>
      <dsp:txXfrm>
        <a:off x="5155412" y="2212847"/>
        <a:ext cx="1102125" cy="984055"/>
      </dsp:txXfrm>
    </dsp:sp>
    <dsp:sp modelId="{F0235F13-A873-40EB-AE6B-D270EB2CA693}">
      <dsp:nvSpPr>
        <dsp:cNvPr id="0" name=""/>
        <dsp:cNvSpPr/>
      </dsp:nvSpPr>
      <dsp:spPr>
        <a:xfrm rot="3738539">
          <a:off x="4097642" y="3037333"/>
          <a:ext cx="456027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456027" y="132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314255" y="3039160"/>
        <a:ext cx="22801" cy="22801"/>
      </dsp:txXfrm>
    </dsp:sp>
    <dsp:sp modelId="{C41981F1-A098-4BAF-B6BE-6394516E4AE1}">
      <dsp:nvSpPr>
        <dsp:cNvPr id="0" name=""/>
        <dsp:cNvSpPr/>
      </dsp:nvSpPr>
      <dsp:spPr>
        <a:xfrm>
          <a:off x="3982970" y="3186713"/>
          <a:ext cx="1558641" cy="13916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accent1"/>
              </a:solidFill>
            </a:rPr>
            <a:t>Eğitim dışı aktiviteler</a:t>
          </a:r>
          <a:endParaRPr lang="en-GB" sz="1400" kern="1200" dirty="0">
            <a:solidFill>
              <a:schemeClr val="accent1"/>
            </a:solidFill>
          </a:endParaRPr>
        </a:p>
      </dsp:txBody>
      <dsp:txXfrm>
        <a:off x="4211228" y="3390518"/>
        <a:ext cx="1102125" cy="984055"/>
      </dsp:txXfrm>
    </dsp:sp>
    <dsp:sp modelId="{1FD89BDE-28E5-4AD0-AA6E-3E2982126519}">
      <dsp:nvSpPr>
        <dsp:cNvPr id="0" name=""/>
        <dsp:cNvSpPr/>
      </dsp:nvSpPr>
      <dsp:spPr>
        <a:xfrm rot="7057569">
          <a:off x="3331698" y="3036790"/>
          <a:ext cx="454052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454052" y="132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547373" y="3038667"/>
        <a:ext cx="22702" cy="22702"/>
      </dsp:txXfrm>
    </dsp:sp>
    <dsp:sp modelId="{96BE8477-0039-4BC1-AE9F-030100D18570}">
      <dsp:nvSpPr>
        <dsp:cNvPr id="0" name=""/>
        <dsp:cNvSpPr/>
      </dsp:nvSpPr>
      <dsp:spPr>
        <a:xfrm>
          <a:off x="2336858" y="3186707"/>
          <a:ext cx="1572301" cy="13916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accent1"/>
              </a:solidFill>
            </a:rPr>
            <a:t>Sizin alanınızda çalışan akademisyenler</a:t>
          </a:r>
          <a:endParaRPr lang="en-GB" sz="1400" kern="1200" dirty="0">
            <a:solidFill>
              <a:schemeClr val="accent1"/>
            </a:solidFill>
          </a:endParaRPr>
        </a:p>
      </dsp:txBody>
      <dsp:txXfrm>
        <a:off x="2567116" y="3390512"/>
        <a:ext cx="1111785" cy="984055"/>
      </dsp:txXfrm>
    </dsp:sp>
    <dsp:sp modelId="{444614AA-9E29-4721-AF7E-BF8AFF98E511}">
      <dsp:nvSpPr>
        <dsp:cNvPr id="0" name=""/>
        <dsp:cNvSpPr/>
      </dsp:nvSpPr>
      <dsp:spPr>
        <a:xfrm rot="10058410">
          <a:off x="2932073" y="2492479"/>
          <a:ext cx="311265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311265" y="132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079924" y="2497924"/>
        <a:ext cx="15563" cy="15563"/>
      </dsp:txXfrm>
    </dsp:sp>
    <dsp:sp modelId="{3BD1AE29-EA01-4C83-B57E-E3051D229C65}">
      <dsp:nvSpPr>
        <dsp:cNvPr id="0" name=""/>
        <dsp:cNvSpPr/>
      </dsp:nvSpPr>
      <dsp:spPr>
        <a:xfrm>
          <a:off x="1399499" y="2009037"/>
          <a:ext cx="1558641" cy="13916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accent1"/>
              </a:solidFill>
            </a:rPr>
            <a:t>Konaklama imkanları</a:t>
          </a:r>
          <a:endParaRPr lang="en-GB" sz="1400" kern="1200" dirty="0">
            <a:solidFill>
              <a:schemeClr val="accent1"/>
            </a:solidFill>
          </a:endParaRPr>
        </a:p>
      </dsp:txBody>
      <dsp:txXfrm>
        <a:off x="1627757" y="2212842"/>
        <a:ext cx="1102125" cy="984055"/>
      </dsp:txXfrm>
    </dsp:sp>
    <dsp:sp modelId="{134A36B3-CB4E-4C5C-AFFE-88CD80F40734}">
      <dsp:nvSpPr>
        <dsp:cNvPr id="0" name=""/>
        <dsp:cNvSpPr/>
      </dsp:nvSpPr>
      <dsp:spPr>
        <a:xfrm rot="12979301">
          <a:off x="3030204" y="1789680"/>
          <a:ext cx="419654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419654" y="132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229540" y="1792416"/>
        <a:ext cx="20982" cy="20982"/>
      </dsp:txXfrm>
    </dsp:sp>
    <dsp:sp modelId="{53BB723E-1FA6-4655-9C5C-20FBC950C721}">
      <dsp:nvSpPr>
        <dsp:cNvPr id="0" name=""/>
        <dsp:cNvSpPr/>
      </dsp:nvSpPr>
      <dsp:spPr>
        <a:xfrm>
          <a:off x="1690021" y="540498"/>
          <a:ext cx="1558641" cy="13916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accent1"/>
              </a:solidFill>
            </a:rPr>
            <a:t>Yaşam Maliyetleri</a:t>
          </a:r>
          <a:endParaRPr lang="en-GB" sz="1400" kern="1200" dirty="0">
            <a:solidFill>
              <a:schemeClr val="accent1"/>
            </a:solidFill>
          </a:endParaRPr>
        </a:p>
      </dsp:txBody>
      <dsp:txXfrm>
        <a:off x="1918279" y="744303"/>
        <a:ext cx="1102125" cy="984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9FD5A-A99F-483E-83D4-5278AC9B6C62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294B7-FA26-4BDC-87EE-63DC11FAC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3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8F15-3552-9647-B912-5912FD8669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6190" y="360473"/>
            <a:ext cx="3240609" cy="4397771"/>
          </a:xfrm>
        </p:spPr>
        <p:txBody>
          <a:bodyPr>
            <a:normAutofit/>
          </a:bodyPr>
          <a:lstStyle>
            <a:lvl1pPr algn="ctr">
              <a:defRPr sz="2500" spc="300"/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446713" y="2995101"/>
            <a:ext cx="3240087" cy="449262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 spc="3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446713" y="3450829"/>
            <a:ext cx="3240087" cy="1019955"/>
          </a:xfrm>
        </p:spPr>
        <p:txBody>
          <a:bodyPr>
            <a:noAutofit/>
          </a:bodyPr>
          <a:lstStyle>
            <a:lvl1pPr marL="0" indent="0" algn="ctr">
              <a:buNone/>
              <a:defRPr sz="1200" spc="100">
                <a:solidFill>
                  <a:srgbClr val="50185F"/>
                </a:solidFill>
              </a:defRPr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GB" dirty="0"/>
              <a:t>study-</a:t>
            </a:r>
            <a:r>
              <a:rPr lang="en-GB" dirty="0" err="1"/>
              <a:t>uk.britishcouncil.org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37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229600" cy="11430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="1">
                <a:solidFill>
                  <a:srgbClr val="50185F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19600" y="237756"/>
            <a:ext cx="4572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B468C7BD-BB28-6446-BB75-67DDB1FE0648}" type="slidenum">
              <a:rPr lang="en-US" sz="1000" smtClean="0">
                <a:solidFill>
                  <a:srgbClr val="50185F"/>
                </a:solidFill>
                <a:latin typeface="Arial Unicode MS"/>
                <a:cs typeface="Arial Unicode MS"/>
              </a:rPr>
              <a:pPr algn="r"/>
              <a:t>‹#›</a:t>
            </a:fld>
            <a:endParaRPr lang="en-US" sz="1000" dirty="0">
              <a:solidFill>
                <a:srgbClr val="50185F"/>
              </a:solidFill>
              <a:latin typeface="Arial Unicode MS"/>
              <a:cs typeface="Arial Unicode MS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25753" y="1575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Clr>
                <a:srgbClr val="47C4BF"/>
              </a:buClr>
              <a:buNone/>
              <a:defRPr/>
            </a:lvl1pPr>
            <a:lvl2pPr marL="457200" indent="0">
              <a:buClr>
                <a:srgbClr val="47C4BF"/>
              </a:buClr>
              <a:buNone/>
              <a:defRPr/>
            </a:lvl2pPr>
            <a:lvl3pPr marL="914400" indent="0">
              <a:buClr>
                <a:srgbClr val="47C4BF"/>
              </a:buClr>
              <a:buNone/>
              <a:defRPr/>
            </a:lvl3pPr>
            <a:lvl4pPr marL="1371600" indent="0">
              <a:buClr>
                <a:srgbClr val="47C4BF"/>
              </a:buClr>
              <a:buNone/>
              <a:defRPr/>
            </a:lvl4pPr>
            <a:lvl5pPr marL="1828800" indent="0">
              <a:buClr>
                <a:srgbClr val="47C4BF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5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F3E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229600" cy="11430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="1">
                <a:solidFill>
                  <a:srgbClr val="50185F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19600" y="237756"/>
            <a:ext cx="4572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B468C7BD-BB28-6446-BB75-67DDB1FE0648}" type="slidenum">
              <a:rPr lang="en-US" sz="1000" smtClean="0">
                <a:solidFill>
                  <a:srgbClr val="50185F"/>
                </a:solidFill>
                <a:latin typeface="Arial Unicode MS"/>
                <a:cs typeface="Arial Unicode MS"/>
              </a:rPr>
              <a:pPr algn="r"/>
              <a:t>‹#›</a:t>
            </a:fld>
            <a:endParaRPr lang="en-US" sz="1000" dirty="0">
              <a:solidFill>
                <a:srgbClr val="50185F"/>
              </a:solidFill>
              <a:latin typeface="Arial Unicode MS"/>
              <a:cs typeface="Arial Unicode MS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25753" y="1575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rgbClr val="50185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50185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50185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50185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50185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651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38F15-3552-9647-B912-5912FD8669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8229600" cy="6040288"/>
          </a:xfrm>
        </p:spPr>
        <p:txBody>
          <a:bodyPr lIns="0" tIns="0" rIns="0" bIns="0">
            <a:normAutofit/>
          </a:bodyPr>
          <a:lstStyle>
            <a:lvl1pPr algn="l">
              <a:defRPr sz="2400" b="1">
                <a:solidFill>
                  <a:srgbClr val="50185F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1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9514" y="276702"/>
            <a:ext cx="457201" cy="236597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000" i="0">
                <a:solidFill>
                  <a:srgbClr val="50185F"/>
                </a:solidFill>
                <a:latin typeface="Arial Unicode MS"/>
                <a:cs typeface="Arial Unicode MS"/>
              </a:defRPr>
            </a:lvl1pPr>
          </a:lstStyle>
          <a:p>
            <a:fld id="{F1B38F15-3552-9647-B912-5912FD866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2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50185F"/>
          </a:solidFill>
          <a:latin typeface="Arial Unicode MS"/>
          <a:ea typeface="+mj-ea"/>
          <a:cs typeface="Arial Unicode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0185F"/>
        </a:buClr>
        <a:buSzPct val="60000"/>
        <a:buFont typeface="Wingdings" charset="2"/>
        <a:buChar char="u"/>
        <a:defRPr sz="2000" kern="1200">
          <a:solidFill>
            <a:schemeClr val="tx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0185F"/>
        </a:buClr>
        <a:buFont typeface="Wingdings" charset="2"/>
        <a:buChar char="§"/>
        <a:defRPr sz="1800" kern="1200">
          <a:solidFill>
            <a:schemeClr val="tx1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0185F"/>
        </a:buClr>
        <a:buFont typeface="Arial"/>
        <a:buChar char="•"/>
        <a:defRPr sz="1600" kern="1200">
          <a:solidFill>
            <a:schemeClr val="tx1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0185F"/>
        </a:buClr>
        <a:buFont typeface="Arial"/>
        <a:buChar char="–"/>
        <a:defRPr sz="1200" kern="1200">
          <a:solidFill>
            <a:srgbClr val="33003D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0185F"/>
        </a:buClr>
        <a:buFont typeface="Arial"/>
        <a:buChar char="»"/>
        <a:defRPr sz="1000" kern="1200">
          <a:solidFill>
            <a:srgbClr val="33003D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uca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uca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chevening.org/" TargetMode="External"/><Relationship Id="rId7" Type="http://schemas.openxmlformats.org/officeDocument/2006/relationships/hyperlink" Target="http://www.tubitak.gov.tr/" TargetMode="External"/><Relationship Id="rId2" Type="http://schemas.openxmlformats.org/officeDocument/2006/relationships/hyperlink" Target="https://study-uk.britishcounci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b.gov.tr/" TargetMode="External"/><Relationship Id="rId5" Type="http://schemas.openxmlformats.org/officeDocument/2006/relationships/hyperlink" Target="http://www.opensocietyfoundations.org/grants" TargetMode="External"/><Relationship Id="rId4" Type="http://schemas.openxmlformats.org/officeDocument/2006/relationships/hyperlink" Target="http://www.jeanmonnet.org.t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britishcouncil.org.t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prospects.ac.uk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study-uk.britishcounci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vitae.ac.uk/" TargetMode="External"/><Relationship Id="rId4" Type="http://schemas.openxmlformats.org/officeDocument/2006/relationships/hyperlink" Target="http://www.ref.ac.uk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stuk.org.uk/" TargetMode="External"/><Relationship Id="rId2" Type="http://schemas.openxmlformats.org/officeDocument/2006/relationships/hyperlink" Target="http://www.accommodationforstudent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ukcisa.org.uk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browse/visas-immigrati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ukcisa.org.u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org.tr/" TargetMode="External"/><Relationship Id="rId2" Type="http://schemas.openxmlformats.org/officeDocument/2006/relationships/hyperlink" Target="https://study-uk.britishcounci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yuk.turkey@britishcouncil.or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GREAT BURSLARI VE BİRLEŞİK KRALLIK’TA EĞİTİM VE YAŞAM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/>
          </a:p>
          <a:p>
            <a:r>
              <a:rPr lang="tr-TR" dirty="0"/>
              <a:t>Semra Yalçın Doğan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9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SEÇERKEN NELERE DİKKAT ETMELİYİM?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8229600" cy="4053589"/>
          </a:xfrm>
        </p:spPr>
        <p:txBody>
          <a:bodyPr>
            <a:normAutofit/>
          </a:bodyPr>
          <a:lstStyle/>
          <a:p>
            <a:r>
              <a:rPr lang="en-US" dirty="0"/>
              <a:t>Uzun </a:t>
            </a:r>
            <a:r>
              <a:rPr lang="en-US" dirty="0" err="1"/>
              <a:t>vadeli</a:t>
            </a:r>
            <a:r>
              <a:rPr lang="en-US" dirty="0"/>
              <a:t> </a:t>
            </a:r>
            <a:r>
              <a:rPr lang="en-US" b="1" dirty="0" err="1"/>
              <a:t>kariyer</a:t>
            </a:r>
            <a:r>
              <a:rPr lang="en-US" b="1" dirty="0"/>
              <a:t> </a:t>
            </a:r>
            <a:r>
              <a:rPr lang="en-US" b="1" dirty="0" err="1"/>
              <a:t>hedeflerinizi</a:t>
            </a:r>
            <a:r>
              <a:rPr lang="en-US" b="1" dirty="0"/>
              <a:t> </a:t>
            </a:r>
            <a:r>
              <a:rPr lang="en-US" dirty="0" err="1"/>
              <a:t>gözden</a:t>
            </a:r>
            <a:r>
              <a:rPr lang="en-US" dirty="0"/>
              <a:t> </a:t>
            </a:r>
            <a:r>
              <a:rPr lang="en-US" dirty="0" err="1"/>
              <a:t>geçirin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Üniversitenin</a:t>
            </a:r>
            <a:r>
              <a:rPr lang="en-US" dirty="0"/>
              <a:t> </a:t>
            </a:r>
            <a:r>
              <a:rPr lang="en-US" b="1" dirty="0" err="1"/>
              <a:t>uluslararası</a:t>
            </a:r>
            <a:r>
              <a:rPr lang="en-US" b="1" dirty="0"/>
              <a:t> </a:t>
            </a:r>
            <a:r>
              <a:rPr lang="en-US" b="1" dirty="0" err="1"/>
              <a:t>ofis</a:t>
            </a:r>
            <a:r>
              <a:rPr lang="en-US" b="1" dirty="0"/>
              <a:t> </a:t>
            </a:r>
            <a:r>
              <a:rPr lang="en-US" b="1" dirty="0" err="1"/>
              <a:t>temsilcisi</a:t>
            </a:r>
            <a:r>
              <a:rPr lang="en-US" b="1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irtibata</a:t>
            </a:r>
            <a:r>
              <a:rPr lang="en-US" dirty="0"/>
              <a:t> </a:t>
            </a:r>
            <a:r>
              <a:rPr lang="en-US" dirty="0" err="1"/>
              <a:t>geçin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İngiltere’yi</a:t>
            </a:r>
            <a:r>
              <a:rPr lang="en-US" dirty="0"/>
              <a:t> </a:t>
            </a:r>
            <a:r>
              <a:rPr lang="en-US" dirty="0" err="1"/>
              <a:t>ziyaret</a:t>
            </a:r>
            <a:r>
              <a:rPr lang="en-US" dirty="0"/>
              <a:t> </a:t>
            </a:r>
            <a:r>
              <a:rPr lang="en-US" dirty="0" err="1"/>
              <a:t>yapma</a:t>
            </a:r>
            <a:r>
              <a:rPr lang="en-US" dirty="0"/>
              <a:t> </a:t>
            </a:r>
            <a:r>
              <a:rPr lang="en-US" dirty="0" err="1"/>
              <a:t>imkanınız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, </a:t>
            </a:r>
            <a:r>
              <a:rPr lang="en-US" b="1" dirty="0"/>
              <a:t>Open </a:t>
            </a:r>
            <a:r>
              <a:rPr lang="en-US" b="1" dirty="0" err="1"/>
              <a:t>Day</a:t>
            </a:r>
            <a:r>
              <a:rPr lang="en-US" dirty="0" err="1"/>
              <a:t>’e</a:t>
            </a:r>
            <a:r>
              <a:rPr lang="en-US" dirty="0"/>
              <a:t> </a:t>
            </a:r>
            <a:r>
              <a:rPr lang="en-US" dirty="0" err="1"/>
              <a:t>katılın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Diğer</a:t>
            </a:r>
            <a:r>
              <a:rPr lang="en-US" b="1" dirty="0"/>
              <a:t> </a:t>
            </a:r>
            <a:r>
              <a:rPr lang="en-US" b="1" dirty="0" err="1"/>
              <a:t>öğrencilerden</a:t>
            </a:r>
            <a:r>
              <a:rPr lang="en-US" b="1" dirty="0"/>
              <a:t> </a:t>
            </a:r>
            <a:r>
              <a:rPr lang="en-US" dirty="0" err="1"/>
              <a:t>görüş</a:t>
            </a:r>
            <a:r>
              <a:rPr lang="en-US" dirty="0"/>
              <a:t> </a:t>
            </a:r>
            <a:r>
              <a:rPr lang="en-US" dirty="0" err="1"/>
              <a:t>alın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Eğitimden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b="1" dirty="0" err="1"/>
              <a:t>çalışma</a:t>
            </a:r>
            <a:r>
              <a:rPr lang="en-US" b="1" dirty="0"/>
              <a:t> </a:t>
            </a:r>
            <a:r>
              <a:rPr lang="en-US" b="1" dirty="0" err="1"/>
              <a:t>imkanlarını</a:t>
            </a:r>
            <a:r>
              <a:rPr lang="en-US" b="1" dirty="0"/>
              <a:t> </a:t>
            </a:r>
            <a:r>
              <a:rPr lang="en-US" dirty="0" err="1"/>
              <a:t>inceleyin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7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BAŞVURU KRİTERLERİ NELERDİR?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8229600" cy="40535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/>
              <a:t>LİSANS</a:t>
            </a:r>
          </a:p>
          <a:p>
            <a:endParaRPr lang="tr-TR" dirty="0"/>
          </a:p>
          <a:p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istenmez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Lise</a:t>
            </a:r>
            <a:r>
              <a:rPr lang="en-US" dirty="0"/>
              <a:t> </a:t>
            </a:r>
            <a:r>
              <a:rPr lang="en-US" dirty="0" err="1"/>
              <a:t>diploması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Transcript</a:t>
            </a:r>
          </a:p>
          <a:p>
            <a:endParaRPr lang="en-US" dirty="0"/>
          </a:p>
          <a:p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referans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Niyet</a:t>
            </a:r>
            <a:r>
              <a:rPr lang="en-US" dirty="0"/>
              <a:t> </a:t>
            </a:r>
            <a:r>
              <a:rPr lang="en-US" dirty="0" err="1"/>
              <a:t>mektubu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İngilizce</a:t>
            </a:r>
            <a:r>
              <a:rPr lang="en-US" dirty="0"/>
              <a:t> </a:t>
            </a:r>
            <a:r>
              <a:rPr lang="en-US" dirty="0" err="1"/>
              <a:t>seviyesini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</a:t>
            </a:r>
            <a:endParaRPr lang="tr-TR" dirty="0"/>
          </a:p>
          <a:p>
            <a:pPr lvl="1"/>
            <a:r>
              <a:rPr lang="en-US" dirty="0"/>
              <a:t>IELTS/TOEFL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Başvurular</a:t>
            </a:r>
            <a:r>
              <a:rPr lang="en-US" dirty="0"/>
              <a:t> UCAS </a:t>
            </a:r>
            <a:r>
              <a:rPr lang="en-US" dirty="0" err="1"/>
              <a:t>üzerinden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www.ucas.com</a:t>
            </a:r>
            <a:r>
              <a:rPr lang="tr-TR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PreDeparture_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69" y="1441998"/>
            <a:ext cx="4352558" cy="33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5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ZAMAN BAŞVURMALIYIM?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5726280" cy="429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LİSANS</a:t>
            </a:r>
          </a:p>
          <a:p>
            <a:r>
              <a:rPr lang="en-US" b="1" dirty="0"/>
              <a:t>15 </a:t>
            </a:r>
            <a:r>
              <a:rPr lang="en-US" b="1" dirty="0" err="1"/>
              <a:t>Ekim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diş</a:t>
            </a:r>
            <a:r>
              <a:rPr lang="en-US" dirty="0"/>
              <a:t> </a:t>
            </a:r>
            <a:r>
              <a:rPr lang="en-US" dirty="0" err="1"/>
              <a:t>hekimliği</a:t>
            </a:r>
            <a:r>
              <a:rPr lang="en-US" dirty="0"/>
              <a:t> </a:t>
            </a:r>
            <a:r>
              <a:rPr lang="en-US" dirty="0" err="1"/>
              <a:t>fakültesi</a:t>
            </a:r>
            <a:r>
              <a:rPr lang="en-US" dirty="0"/>
              <a:t>, tıp, </a:t>
            </a:r>
            <a:r>
              <a:rPr lang="en-US" dirty="0" err="1"/>
              <a:t>veterinerlik</a:t>
            </a:r>
            <a:r>
              <a:rPr lang="en-US" dirty="0"/>
              <a:t> </a:t>
            </a:r>
            <a:r>
              <a:rPr lang="en-US" dirty="0" err="1"/>
              <a:t>bilimi</a:t>
            </a:r>
            <a:r>
              <a:rPr lang="en-US" dirty="0"/>
              <a:t> ve </a:t>
            </a:r>
            <a:r>
              <a:rPr lang="en-US" dirty="0" err="1"/>
              <a:t>tıbbı</a:t>
            </a:r>
            <a:r>
              <a:rPr lang="en-US" dirty="0"/>
              <a:t> ve University of Oxford ve University of Cambridge </a:t>
            </a:r>
            <a:r>
              <a:rPr lang="en-US" dirty="0" err="1"/>
              <a:t>bünyesindeki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programlar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15 </a:t>
            </a:r>
            <a:r>
              <a:rPr lang="en-US" b="1" dirty="0" err="1"/>
              <a:t>Ocak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programlar</a:t>
            </a:r>
            <a:r>
              <a:rPr lang="en-US" dirty="0"/>
              <a:t> (</a:t>
            </a:r>
            <a:r>
              <a:rPr lang="en-US" dirty="0" err="1"/>
              <a:t>sanat</a:t>
            </a:r>
            <a:r>
              <a:rPr lang="en-US" dirty="0"/>
              <a:t> ve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24 Mart </a:t>
            </a:r>
            <a:r>
              <a:rPr lang="en-US" dirty="0"/>
              <a:t>– </a:t>
            </a:r>
            <a:r>
              <a:rPr lang="en-US" dirty="0" err="1"/>
              <a:t>sanat</a:t>
            </a:r>
            <a:r>
              <a:rPr lang="en-US" dirty="0"/>
              <a:t> ve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programları</a:t>
            </a:r>
            <a:r>
              <a:rPr lang="en-US" dirty="0"/>
              <a:t> (</a:t>
            </a:r>
            <a:r>
              <a:rPr lang="en-US" dirty="0" err="1"/>
              <a:t>yukarıdaki</a:t>
            </a:r>
            <a:r>
              <a:rPr lang="en-US" dirty="0"/>
              <a:t> 15 </a:t>
            </a:r>
            <a:r>
              <a:rPr lang="en-US" dirty="0" err="1"/>
              <a:t>Ocak</a:t>
            </a:r>
            <a:r>
              <a:rPr lang="en-US" dirty="0"/>
              <a:t> son </a:t>
            </a:r>
            <a:r>
              <a:rPr lang="en-US" dirty="0" err="1"/>
              <a:t>başvurulu</a:t>
            </a:r>
            <a:r>
              <a:rPr lang="en-US" dirty="0"/>
              <a:t> </a:t>
            </a:r>
            <a:r>
              <a:rPr lang="en-US" dirty="0" err="1"/>
              <a:t>programlar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b="1" dirty="0"/>
              <a:t>30 </a:t>
            </a:r>
            <a:r>
              <a:rPr lang="en-US" b="1" dirty="0" err="1"/>
              <a:t>Haziran</a:t>
            </a:r>
            <a:r>
              <a:rPr lang="en-US" b="1" dirty="0"/>
              <a:t> </a:t>
            </a:r>
            <a:r>
              <a:rPr lang="en-US" dirty="0"/>
              <a:t>– son 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tarihidir</a:t>
            </a:r>
            <a:r>
              <a:rPr lang="en-US" dirty="0"/>
              <a:t>. Bu </a:t>
            </a:r>
            <a:r>
              <a:rPr lang="en-US" dirty="0" err="1"/>
              <a:t>tarihten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başvurular</a:t>
            </a:r>
            <a:r>
              <a:rPr lang="en-US" dirty="0"/>
              <a:t>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üniversitelere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 – Clearing </a:t>
            </a:r>
            <a:r>
              <a:rPr lang="en-US" dirty="0" err="1"/>
              <a:t>dönemi</a:t>
            </a:r>
            <a:endParaRPr lang="en-US" dirty="0"/>
          </a:p>
          <a:p>
            <a:r>
              <a:rPr lang="en-US" dirty="0">
                <a:hlinkClick r:id="rId2"/>
              </a:rPr>
              <a:t>www.ucas.com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3" descr="57646-0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01" y="1430973"/>
            <a:ext cx="2808199" cy="420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34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ZAMAN BAŞVURMALIYIM?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5726280" cy="429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LİSANSÜSTÜ</a:t>
            </a:r>
          </a:p>
          <a:p>
            <a:r>
              <a:rPr lang="en-US" dirty="0" err="1"/>
              <a:t>Eylül</a:t>
            </a:r>
            <a:r>
              <a:rPr lang="en-US" dirty="0"/>
              <a:t> ve </a:t>
            </a:r>
            <a:r>
              <a:rPr lang="en-US" dirty="0" err="1"/>
              <a:t>Şubat</a:t>
            </a:r>
            <a:r>
              <a:rPr lang="en-US" dirty="0"/>
              <a:t> </a:t>
            </a:r>
            <a:r>
              <a:rPr lang="en-US" dirty="0" err="1"/>
              <a:t>başlangıçlı</a:t>
            </a:r>
            <a:r>
              <a:rPr lang="en-US" dirty="0"/>
              <a:t> </a:t>
            </a:r>
            <a:r>
              <a:rPr lang="en-US" dirty="0" err="1"/>
              <a:t>programlar</a:t>
            </a:r>
            <a:endParaRPr lang="en-US" dirty="0"/>
          </a:p>
          <a:p>
            <a:r>
              <a:rPr lang="en-US" dirty="0" err="1"/>
              <a:t>Lisansüstü</a:t>
            </a:r>
            <a:r>
              <a:rPr lang="en-US" dirty="0"/>
              <a:t> </a:t>
            </a:r>
            <a:r>
              <a:rPr lang="en-US" dirty="0" err="1"/>
              <a:t>programlar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öncesinden</a:t>
            </a:r>
            <a:r>
              <a:rPr lang="en-US" dirty="0"/>
              <a:t> 1 </a:t>
            </a:r>
            <a:r>
              <a:rPr lang="en-US" dirty="0" err="1"/>
              <a:t>Eylül</a:t>
            </a:r>
            <a:r>
              <a:rPr lang="en-US" dirty="0"/>
              <a:t> </a:t>
            </a:r>
            <a:r>
              <a:rPr lang="en-US" dirty="0" err="1"/>
              <a:t>itibariyle</a:t>
            </a:r>
            <a:r>
              <a:rPr lang="en-US" dirty="0"/>
              <a:t> </a:t>
            </a:r>
          </a:p>
          <a:p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üniversitelerin</a:t>
            </a:r>
            <a:r>
              <a:rPr lang="en-US" dirty="0"/>
              <a:t> son 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tarihleri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endParaRPr lang="en-US" dirty="0"/>
          </a:p>
          <a:p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üniversiteye</a:t>
            </a:r>
            <a:r>
              <a:rPr lang="en-US" dirty="0"/>
              <a:t> </a:t>
            </a:r>
            <a:r>
              <a:rPr lang="en-US" dirty="0" err="1"/>
              <a:t>başvuru</a:t>
            </a:r>
            <a:r>
              <a:rPr lang="en-US" dirty="0"/>
              <a:t>; </a:t>
            </a:r>
            <a:r>
              <a:rPr lang="en-US" dirty="0" err="1"/>
              <a:t>üniversitenin</a:t>
            </a:r>
            <a:r>
              <a:rPr lang="en-US" dirty="0"/>
              <a:t> </a:t>
            </a:r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temsilcileri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irtibata</a:t>
            </a:r>
            <a:r>
              <a:rPr lang="en-US" dirty="0"/>
              <a:t> </a:t>
            </a:r>
            <a:r>
              <a:rPr lang="en-US" dirty="0" err="1"/>
              <a:t>geçin</a:t>
            </a:r>
            <a:endParaRPr lang="en-US" dirty="0"/>
          </a:p>
          <a:p>
            <a:r>
              <a:rPr lang="en-US" dirty="0" err="1"/>
              <a:t>Sınırsız</a:t>
            </a:r>
            <a:r>
              <a:rPr lang="en-US" dirty="0"/>
              <a:t> </a:t>
            </a:r>
            <a:r>
              <a:rPr lang="en-US" dirty="0" err="1"/>
              <a:t>başvuru</a:t>
            </a:r>
            <a:r>
              <a:rPr lang="en-US" dirty="0"/>
              <a:t> </a:t>
            </a:r>
          </a:p>
          <a:p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başvurular</a:t>
            </a:r>
            <a:r>
              <a:rPr lang="en-US" dirty="0"/>
              <a:t> </a:t>
            </a:r>
            <a:r>
              <a:rPr lang="en-US" dirty="0" err="1"/>
              <a:t>ücretsiz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331145" cy="188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05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F192-3627-4B6A-9CC8-F7AFC540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GREAT BURSLARI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7FF021-EF39-49CB-B1B3-18F97A90A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67" y="1588162"/>
            <a:ext cx="8004742" cy="4499238"/>
          </a:xfrm>
        </p:spPr>
      </p:pic>
    </p:spTree>
    <p:extLst>
      <p:ext uri="{BB962C8B-B14F-4D97-AF65-F5344CB8AC3E}">
        <p14:creationId xmlns:p14="http://schemas.microsoft.com/office/powerpoint/2010/main" val="92680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BURS BULABİLİR MİYİM?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4999"/>
            <a:ext cx="6442560" cy="4581959"/>
          </a:xfrm>
        </p:spPr>
        <p:txBody>
          <a:bodyPr>
            <a:normAutofit/>
          </a:bodyPr>
          <a:lstStyle/>
          <a:p>
            <a:r>
              <a:rPr lang="en-US" dirty="0" err="1"/>
              <a:t>Kısmi</a:t>
            </a:r>
            <a:r>
              <a:rPr lang="en-US" dirty="0"/>
              <a:t> </a:t>
            </a:r>
            <a:r>
              <a:rPr lang="en-US" dirty="0" err="1"/>
              <a:t>burslar</a:t>
            </a:r>
            <a:r>
              <a:rPr lang="en-US" dirty="0"/>
              <a:t> - </a:t>
            </a:r>
            <a:r>
              <a:rPr lang="en-US" dirty="0" err="1"/>
              <a:t>yüzde</a:t>
            </a:r>
            <a:r>
              <a:rPr lang="en-US" dirty="0"/>
              <a:t> 10 </a:t>
            </a:r>
            <a:r>
              <a:rPr lang="en-US" dirty="0" err="1"/>
              <a:t>ila</a:t>
            </a:r>
            <a:r>
              <a:rPr lang="en-US" dirty="0"/>
              <a:t> 50</a:t>
            </a:r>
          </a:p>
          <a:p>
            <a:r>
              <a:rPr lang="en-US" dirty="0">
                <a:hlinkClick r:id="rId2"/>
              </a:rPr>
              <a:t>https://study-uk.britishcouncil.org/</a:t>
            </a:r>
            <a:endParaRPr lang="tr-TR" dirty="0"/>
          </a:p>
          <a:p>
            <a:r>
              <a:rPr lang="en-US" dirty="0" err="1"/>
              <a:t>Üniversitelerin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Ofisleri</a:t>
            </a:r>
            <a:endParaRPr lang="tr-TR" dirty="0"/>
          </a:p>
          <a:p>
            <a:r>
              <a:rPr lang="en-US" dirty="0">
                <a:hlinkClick r:id="rId3"/>
              </a:rPr>
              <a:t>www.chevening.org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www.jeanmonnet.org.tr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r>
              <a:rPr lang="tr-TR" dirty="0">
                <a:hlinkClick r:id="rId5"/>
              </a:rPr>
              <a:t>www.opensocietyfoundations.org/grants</a:t>
            </a:r>
            <a:r>
              <a:rPr lang="tr-TR" dirty="0"/>
              <a:t> </a:t>
            </a:r>
          </a:p>
          <a:p>
            <a:r>
              <a:rPr lang="en-US" dirty="0">
                <a:hlinkClick r:id="rId6"/>
              </a:rPr>
              <a:t>www.meb.gov.tr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www.tubitak.gov.tr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\\TR_IST1B_DC002\HOME$\semrayalcin\Desktop\BC Cardiff_398 300x16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72" y="3890356"/>
            <a:ext cx="4225128" cy="22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3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İNGİLİZCE YETERLİLİĞİMİ NASIL  ÖLÇERİM?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5726280" cy="429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tür</a:t>
            </a:r>
            <a:r>
              <a:rPr lang="en-US" dirty="0"/>
              <a:t> IELTS </a:t>
            </a:r>
            <a:r>
              <a:rPr lang="en-US" dirty="0" err="1"/>
              <a:t>sınavı</a:t>
            </a:r>
            <a:r>
              <a:rPr lang="en-US" dirty="0"/>
              <a:t> </a:t>
            </a:r>
            <a:r>
              <a:rPr lang="en-US" dirty="0" err="1"/>
              <a:t>bulunur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     </a:t>
            </a:r>
            <a:r>
              <a:rPr lang="en-US" dirty="0" err="1"/>
              <a:t>Genel</a:t>
            </a:r>
            <a:r>
              <a:rPr lang="en-US" dirty="0"/>
              <a:t> ve </a:t>
            </a:r>
            <a:r>
              <a:rPr lang="en-US" dirty="0" err="1"/>
              <a:t>Akademik</a:t>
            </a:r>
            <a:br>
              <a:rPr lang="en-US" dirty="0"/>
            </a:br>
            <a:endParaRPr lang="en-US" dirty="0"/>
          </a:p>
          <a:p>
            <a:r>
              <a:rPr lang="tr-TR" dirty="0"/>
              <a:t>2 saat 45 dk: </a:t>
            </a:r>
          </a:p>
          <a:p>
            <a:pPr marL="0" indent="0">
              <a:buNone/>
            </a:pPr>
            <a:r>
              <a:rPr lang="tr-TR" sz="1600" dirty="0"/>
              <a:t>      </a:t>
            </a:r>
            <a:r>
              <a:rPr lang="en-US" sz="1600" dirty="0" err="1"/>
              <a:t>Dinleme</a:t>
            </a:r>
            <a:r>
              <a:rPr lang="en-US" sz="1600" dirty="0"/>
              <a:t> (30 </a:t>
            </a:r>
            <a:r>
              <a:rPr lang="en-US" sz="1600" dirty="0" err="1"/>
              <a:t>dk</a:t>
            </a:r>
            <a:r>
              <a:rPr lang="en-US" sz="1600" dirty="0"/>
              <a:t>)</a:t>
            </a:r>
            <a:endParaRPr lang="tr-TR" sz="1600" dirty="0"/>
          </a:p>
          <a:p>
            <a:pPr marL="0" indent="0">
              <a:buNone/>
            </a:pPr>
            <a:r>
              <a:rPr lang="tr-TR" sz="1600" dirty="0"/>
              <a:t>      </a:t>
            </a:r>
            <a:r>
              <a:rPr lang="en-US" sz="1600" dirty="0"/>
              <a:t>Okuma (60 </a:t>
            </a:r>
            <a:r>
              <a:rPr lang="en-US" sz="1600" dirty="0" err="1"/>
              <a:t>dk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tr-TR" sz="1600" dirty="0"/>
              <a:t>      </a:t>
            </a:r>
            <a:r>
              <a:rPr lang="en-US" sz="1600" dirty="0" err="1"/>
              <a:t>Yazma</a:t>
            </a:r>
            <a:r>
              <a:rPr lang="en-US" sz="1600" dirty="0"/>
              <a:t> (60 </a:t>
            </a:r>
            <a:r>
              <a:rPr lang="en-US" sz="1600" dirty="0" err="1"/>
              <a:t>dk</a:t>
            </a:r>
            <a:r>
              <a:rPr lang="en-US" sz="1600" dirty="0"/>
              <a:t>)</a:t>
            </a:r>
            <a:endParaRPr lang="tr-TR" sz="1600" dirty="0"/>
          </a:p>
          <a:p>
            <a:pPr marL="0" indent="0">
              <a:buNone/>
            </a:pPr>
            <a:r>
              <a:rPr lang="tr-TR" sz="1600" dirty="0"/>
              <a:t>      </a:t>
            </a:r>
            <a:r>
              <a:rPr lang="en-US" sz="1600" dirty="0" err="1"/>
              <a:t>Konuşma</a:t>
            </a:r>
            <a:r>
              <a:rPr lang="en-US" sz="1600" dirty="0"/>
              <a:t> (15 </a:t>
            </a:r>
            <a:r>
              <a:rPr lang="en-US" sz="1600" dirty="0" err="1"/>
              <a:t>dk</a:t>
            </a:r>
            <a:r>
              <a:rPr lang="en-US" sz="1600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Konuşma</a:t>
            </a:r>
            <a:r>
              <a:rPr lang="en-US" dirty="0"/>
              <a:t> </a:t>
            </a:r>
            <a:r>
              <a:rPr lang="en-US" dirty="0" err="1"/>
              <a:t>sınavı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, 3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tr-TR" dirty="0"/>
              <a:t>             </a:t>
            </a:r>
            <a:r>
              <a:rPr lang="en-US" dirty="0" err="1"/>
              <a:t>veya</a:t>
            </a:r>
            <a:r>
              <a:rPr lang="en-US" dirty="0"/>
              <a:t> 3 </a:t>
            </a:r>
            <a:r>
              <a:rPr lang="en-US" dirty="0" err="1"/>
              <a:t>sonra</a:t>
            </a:r>
            <a:endParaRPr lang="tr-TR" dirty="0"/>
          </a:p>
          <a:p>
            <a:endParaRPr lang="en-US" dirty="0"/>
          </a:p>
          <a:p>
            <a:r>
              <a:rPr lang="en-US" dirty="0"/>
              <a:t>Adana, Ankara, İstanbul</a:t>
            </a:r>
            <a:r>
              <a:rPr lang="tr-TR" dirty="0"/>
              <a:t> </a:t>
            </a:r>
            <a:r>
              <a:rPr lang="en-US" dirty="0"/>
              <a:t>ve İzmir</a:t>
            </a:r>
          </a:p>
          <a:p>
            <a:endParaRPr lang="en-US" dirty="0"/>
          </a:p>
          <a:p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hafta</a:t>
            </a:r>
            <a:r>
              <a:rPr lang="en-US" dirty="0"/>
              <a:t> </a:t>
            </a:r>
            <a:r>
              <a:rPr lang="en-US" dirty="0" err="1"/>
              <a:t>öncesinden</a:t>
            </a:r>
            <a:r>
              <a:rPr lang="en-US" dirty="0"/>
              <a:t> </a:t>
            </a:r>
            <a:r>
              <a:rPr lang="en-US" dirty="0" err="1"/>
              <a:t>kayıt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www.britishcouncil.org.t</a:t>
            </a:r>
            <a:r>
              <a:rPr lang="tr-TR" dirty="0">
                <a:hlinkClick r:id="rId2"/>
              </a:rPr>
              <a:t>r</a:t>
            </a:r>
            <a:r>
              <a:rPr lang="tr-TR" dirty="0"/>
              <a:t> 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" descr="turkey-exams-ielts-for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0927"/>
            <a:ext cx="4232240" cy="41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2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IELTS SINAVINA NASIL HAZIRLANIRIM?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7920840" cy="4292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Road to IELTS </a:t>
            </a:r>
          </a:p>
          <a:p>
            <a:endParaRPr lang="en-US" dirty="0"/>
          </a:p>
          <a:p>
            <a:r>
              <a:rPr lang="en-US" dirty="0" err="1"/>
              <a:t>Sadece</a:t>
            </a:r>
            <a:r>
              <a:rPr lang="en-US" dirty="0"/>
              <a:t> British Council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en-US" dirty="0" err="1"/>
              <a:t>yaptıran</a:t>
            </a:r>
            <a:r>
              <a:rPr lang="en-US" dirty="0"/>
              <a:t> </a:t>
            </a:r>
            <a:r>
              <a:rPr lang="en-US" dirty="0" err="1"/>
              <a:t>adaylar</a:t>
            </a:r>
            <a:r>
              <a:rPr lang="en-US" dirty="0"/>
              <a:t> </a:t>
            </a:r>
            <a:r>
              <a:rPr lang="en-US" dirty="0" err="1"/>
              <a:t>için</a:t>
            </a:r>
            <a:endParaRPr lang="en-US" dirty="0"/>
          </a:p>
          <a:p>
            <a:endParaRPr lang="en-US" dirty="0"/>
          </a:p>
          <a:p>
            <a:r>
              <a:rPr lang="en-US" dirty="0"/>
              <a:t>30 </a:t>
            </a:r>
            <a:r>
              <a:rPr lang="en-US" dirty="0" err="1"/>
              <a:t>saatlik</a:t>
            </a:r>
            <a:r>
              <a:rPr lang="en-US" dirty="0"/>
              <a:t> online </a:t>
            </a:r>
            <a:r>
              <a:rPr lang="en-US" dirty="0" err="1"/>
              <a:t>kurs</a:t>
            </a:r>
            <a:r>
              <a:rPr lang="en-US" dirty="0"/>
              <a:t> </a:t>
            </a:r>
            <a:r>
              <a:rPr lang="en-US" dirty="0" err="1"/>
              <a:t>içeriği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Adaylardan</a:t>
            </a:r>
            <a:r>
              <a:rPr lang="en-US" dirty="0"/>
              <a:t> ve </a:t>
            </a:r>
            <a:r>
              <a:rPr lang="en-US" dirty="0" err="1"/>
              <a:t>öğretmenlerden</a:t>
            </a:r>
            <a:r>
              <a:rPr lang="en-US" dirty="0"/>
              <a:t> </a:t>
            </a:r>
            <a:r>
              <a:rPr lang="en-US" dirty="0" err="1"/>
              <a:t>tavsiye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ve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/</a:t>
            </a:r>
            <a:r>
              <a:rPr lang="en-US" dirty="0" err="1"/>
              <a:t>yapılmaması</a:t>
            </a:r>
            <a:r>
              <a:rPr lang="en-US" dirty="0"/>
              <a:t> </a:t>
            </a:r>
            <a:r>
              <a:rPr lang="en-US" dirty="0" err="1"/>
              <a:t>gerekenler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bilgi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Dinleme</a:t>
            </a:r>
            <a:r>
              <a:rPr lang="en-US" dirty="0"/>
              <a:t>, </a:t>
            </a:r>
            <a:r>
              <a:rPr lang="en-US" dirty="0" err="1"/>
              <a:t>okuma</a:t>
            </a:r>
            <a:r>
              <a:rPr lang="en-US" dirty="0"/>
              <a:t>, </a:t>
            </a:r>
            <a:r>
              <a:rPr lang="en-US" dirty="0" err="1"/>
              <a:t>yazma</a:t>
            </a:r>
            <a:r>
              <a:rPr lang="en-US" dirty="0"/>
              <a:t> ve </a:t>
            </a:r>
            <a:r>
              <a:rPr lang="en-US" dirty="0" err="1"/>
              <a:t>konuşma</a:t>
            </a:r>
            <a:r>
              <a:rPr lang="en-US" dirty="0"/>
              <a:t> </a:t>
            </a:r>
            <a:r>
              <a:rPr lang="en-US" dirty="0" err="1"/>
              <a:t>bölümlerine</a:t>
            </a:r>
            <a:r>
              <a:rPr lang="en-US" dirty="0"/>
              <a:t> </a:t>
            </a:r>
            <a:r>
              <a:rPr lang="en-US" dirty="0" err="1"/>
              <a:t>hazırlık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alıştırma</a:t>
            </a:r>
            <a:r>
              <a:rPr lang="en-US" dirty="0"/>
              <a:t> ve e-</a:t>
            </a:r>
            <a:r>
              <a:rPr lang="en-US" dirty="0" err="1"/>
              <a:t>kitaplar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Deneme</a:t>
            </a:r>
            <a:r>
              <a:rPr lang="en-US" dirty="0"/>
              <a:t> </a:t>
            </a:r>
            <a:r>
              <a:rPr lang="en-US" dirty="0" err="1"/>
              <a:t>sınavları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Dünyadaki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öğrencilerle</a:t>
            </a:r>
            <a:r>
              <a:rPr lang="en-US" dirty="0"/>
              <a:t> </a:t>
            </a:r>
            <a:r>
              <a:rPr lang="en-US" dirty="0" err="1"/>
              <a:t>kendinizi</a:t>
            </a:r>
            <a:r>
              <a:rPr lang="en-US" dirty="0"/>
              <a:t> </a:t>
            </a:r>
            <a:r>
              <a:rPr lang="en-US" dirty="0" err="1"/>
              <a:t>karşılaştırma</a:t>
            </a:r>
            <a:r>
              <a:rPr lang="en-US" dirty="0"/>
              <a:t> </a:t>
            </a:r>
            <a:r>
              <a:rPr lang="en-US" dirty="0" err="1"/>
              <a:t>fırsatı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kere</a:t>
            </a:r>
            <a:r>
              <a:rPr lang="en-US" dirty="0"/>
              <a:t> IELTS </a:t>
            </a:r>
            <a:r>
              <a:rPr lang="en-US" dirty="0" err="1"/>
              <a:t>webinarı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Canlı</a:t>
            </a:r>
            <a:r>
              <a:rPr lang="en-US" dirty="0"/>
              <a:t> </a:t>
            </a:r>
            <a:r>
              <a:rPr lang="en-US" dirty="0" err="1"/>
              <a:t>eğitmen</a:t>
            </a:r>
            <a:r>
              <a:rPr lang="en-US" dirty="0"/>
              <a:t> + </a:t>
            </a:r>
            <a:r>
              <a:rPr lang="en-US" dirty="0" err="1"/>
              <a:t>facebook</a:t>
            </a:r>
            <a:r>
              <a:rPr lang="en-US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uzman</a:t>
            </a:r>
            <a:r>
              <a:rPr lang="en-US" dirty="0"/>
              <a:t> </a:t>
            </a:r>
            <a:r>
              <a:rPr lang="en-US" dirty="0" err="1"/>
              <a:t>kişiyle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/</a:t>
            </a:r>
            <a:r>
              <a:rPr lang="en-US" dirty="0" err="1"/>
              <a:t>cevap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7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BAŞVURUMDAN SONRA NE OLUR?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7920840" cy="429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Şartlı</a:t>
            </a:r>
            <a:r>
              <a:rPr lang="en-US" b="1" dirty="0"/>
              <a:t> </a:t>
            </a:r>
            <a:r>
              <a:rPr lang="en-US" b="1" dirty="0" err="1"/>
              <a:t>kabül</a:t>
            </a:r>
            <a:r>
              <a:rPr lang="en-US" b="1" dirty="0"/>
              <a:t> </a:t>
            </a:r>
            <a:endParaRPr lang="tr-TR" b="1" dirty="0"/>
          </a:p>
          <a:p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eğitimin</a:t>
            </a:r>
            <a:r>
              <a:rPr lang="en-US" dirty="0"/>
              <a:t> </a:t>
            </a:r>
            <a:r>
              <a:rPr lang="en-US" dirty="0" err="1"/>
              <a:t>bitirilmesi</a:t>
            </a:r>
            <a:endParaRPr lang="en-US" dirty="0"/>
          </a:p>
          <a:p>
            <a:r>
              <a:rPr lang="en-US" dirty="0"/>
              <a:t>Belli </a:t>
            </a:r>
            <a:r>
              <a:rPr lang="en-US" dirty="0" err="1"/>
              <a:t>seviyede</a:t>
            </a:r>
            <a:r>
              <a:rPr lang="en-US" dirty="0"/>
              <a:t> </a:t>
            </a:r>
            <a:r>
              <a:rPr lang="en-US" dirty="0" err="1"/>
              <a:t>mezuniyet</a:t>
            </a:r>
            <a:r>
              <a:rPr lang="en-US" dirty="0"/>
              <a:t> </a:t>
            </a:r>
            <a:r>
              <a:rPr lang="en-US" dirty="0" err="1"/>
              <a:t>derecesi</a:t>
            </a:r>
            <a:endParaRPr lang="en-US" dirty="0"/>
          </a:p>
          <a:p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referans</a:t>
            </a:r>
            <a:endParaRPr lang="en-US" dirty="0"/>
          </a:p>
          <a:p>
            <a:r>
              <a:rPr lang="en-US" dirty="0" err="1"/>
              <a:t>İngilizce</a:t>
            </a:r>
            <a:r>
              <a:rPr lang="en-US" dirty="0"/>
              <a:t> </a:t>
            </a:r>
            <a:r>
              <a:rPr lang="en-US" dirty="0" err="1"/>
              <a:t>yeterlilik</a:t>
            </a:r>
            <a:r>
              <a:rPr lang="en-US" dirty="0"/>
              <a:t> </a:t>
            </a:r>
            <a:r>
              <a:rPr lang="en-US" dirty="0" err="1"/>
              <a:t>belgesi</a:t>
            </a:r>
            <a:endParaRPr lang="en-US" dirty="0"/>
          </a:p>
          <a:p>
            <a:pPr lvl="1"/>
            <a:r>
              <a:rPr lang="en-US" dirty="0"/>
              <a:t>IELTS/ TOEFL/ Pearson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sınavlarından</a:t>
            </a:r>
            <a:r>
              <a:rPr lang="en-US" dirty="0"/>
              <a:t> </a:t>
            </a:r>
            <a:r>
              <a:rPr lang="en-US" dirty="0" err="1"/>
              <a:t>biri</a:t>
            </a:r>
            <a:endParaRPr lang="en-US" dirty="0"/>
          </a:p>
          <a:p>
            <a:pPr lvl="1"/>
            <a:r>
              <a:rPr lang="en-US" dirty="0" err="1"/>
              <a:t>İngiltere’de</a:t>
            </a:r>
            <a:r>
              <a:rPr lang="en-US" dirty="0"/>
              <a:t> </a:t>
            </a:r>
            <a:r>
              <a:rPr lang="en-US" dirty="0" err="1"/>
              <a:t>İngilizce</a:t>
            </a:r>
            <a:r>
              <a:rPr lang="en-US" dirty="0"/>
              <a:t> </a:t>
            </a:r>
            <a:r>
              <a:rPr lang="en-US" dirty="0" err="1"/>
              <a:t>hazırlık</a:t>
            </a:r>
            <a:r>
              <a:rPr lang="en-US" dirty="0"/>
              <a:t> </a:t>
            </a:r>
            <a:r>
              <a:rPr lang="en-US" dirty="0" err="1"/>
              <a:t>programına</a:t>
            </a:r>
            <a:r>
              <a:rPr lang="en-US" dirty="0"/>
              <a:t> </a:t>
            </a:r>
            <a:r>
              <a:rPr lang="en-US" dirty="0" err="1"/>
              <a:t>katılım</a:t>
            </a:r>
            <a:endParaRPr lang="en-US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b="1" dirty="0" err="1"/>
              <a:t>Şartsız</a:t>
            </a:r>
            <a:r>
              <a:rPr lang="en-US" b="1" dirty="0"/>
              <a:t> </a:t>
            </a:r>
            <a:r>
              <a:rPr lang="en-US" b="1" dirty="0" err="1"/>
              <a:t>kabül</a:t>
            </a:r>
            <a:endParaRPr lang="en-US" b="1" dirty="0"/>
          </a:p>
          <a:p>
            <a:r>
              <a:rPr lang="en-US" dirty="0" err="1"/>
              <a:t>Teklifi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et</a:t>
            </a:r>
          </a:p>
          <a:p>
            <a:r>
              <a:rPr lang="en-US" dirty="0" err="1"/>
              <a:t>Depozitoyu</a:t>
            </a:r>
            <a:r>
              <a:rPr lang="en-US" dirty="0"/>
              <a:t> </a:t>
            </a:r>
            <a:r>
              <a:rPr lang="en-US" dirty="0" err="1"/>
              <a:t>öde</a:t>
            </a:r>
            <a:endParaRPr lang="en-US" dirty="0"/>
          </a:p>
          <a:p>
            <a:r>
              <a:rPr lang="en-US" dirty="0"/>
              <a:t>Eğitim </a:t>
            </a:r>
            <a:r>
              <a:rPr lang="en-US" dirty="0" err="1"/>
              <a:t>kurumu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hazırlanan</a:t>
            </a:r>
            <a:r>
              <a:rPr lang="en-US" dirty="0"/>
              <a:t> </a:t>
            </a:r>
            <a:r>
              <a:rPr lang="en-US" dirty="0" err="1"/>
              <a:t>vize</a:t>
            </a:r>
            <a:r>
              <a:rPr lang="en-US" dirty="0"/>
              <a:t> </a:t>
            </a:r>
            <a:r>
              <a:rPr lang="en-US" dirty="0" err="1"/>
              <a:t>mektubunu</a:t>
            </a:r>
            <a:r>
              <a:rPr lang="en-US" dirty="0"/>
              <a:t> (CAS) 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8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EĞİTİM ÜCRETLERİ NE KADAR?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4629000" cy="429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Ortalama</a:t>
            </a:r>
            <a:r>
              <a:rPr lang="en-US" b="1" dirty="0"/>
              <a:t> </a:t>
            </a:r>
            <a:r>
              <a:rPr lang="en-US" b="1" dirty="0" err="1"/>
              <a:t>yıllık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ücreti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Sanat</a:t>
            </a:r>
            <a:r>
              <a:rPr lang="en-US" dirty="0"/>
              <a:t> ve </a:t>
            </a:r>
            <a:r>
              <a:rPr lang="en-US" dirty="0" err="1"/>
              <a:t>beşeri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: £</a:t>
            </a:r>
            <a:r>
              <a:rPr lang="tr-TR" dirty="0"/>
              <a:t>15</a:t>
            </a:r>
            <a:r>
              <a:rPr lang="en-US" dirty="0"/>
              <a:t>,000 </a:t>
            </a:r>
            <a:r>
              <a:rPr lang="en-US" dirty="0" err="1"/>
              <a:t>ila</a:t>
            </a:r>
            <a:r>
              <a:rPr lang="en-US" dirty="0"/>
              <a:t> £</a:t>
            </a:r>
            <a:r>
              <a:rPr lang="tr-TR" dirty="0"/>
              <a:t>20</a:t>
            </a:r>
            <a:r>
              <a:rPr lang="en-US" dirty="0"/>
              <a:t>,000</a:t>
            </a:r>
          </a:p>
          <a:p>
            <a:endParaRPr lang="en-US" dirty="0"/>
          </a:p>
          <a:p>
            <a:r>
              <a:rPr lang="en-US" dirty="0"/>
              <a:t>Fen </a:t>
            </a:r>
            <a:r>
              <a:rPr lang="en-US" dirty="0" err="1"/>
              <a:t>bilimleri</a:t>
            </a:r>
            <a:r>
              <a:rPr lang="en-US" dirty="0"/>
              <a:t>: £</a:t>
            </a:r>
            <a:r>
              <a:rPr lang="tr-TR" dirty="0"/>
              <a:t>15,000</a:t>
            </a:r>
            <a:r>
              <a:rPr lang="en-US" dirty="0"/>
              <a:t> </a:t>
            </a:r>
            <a:r>
              <a:rPr lang="en-US" dirty="0" err="1"/>
              <a:t>ila</a:t>
            </a:r>
            <a:r>
              <a:rPr lang="en-US" dirty="0"/>
              <a:t> £25,000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r>
              <a:rPr lang="en-US" dirty="0"/>
              <a:t> </a:t>
            </a:r>
            <a:r>
              <a:rPr lang="en-US" dirty="0" err="1"/>
              <a:t>gerektiren</a:t>
            </a:r>
            <a:r>
              <a:rPr lang="en-US" dirty="0"/>
              <a:t> </a:t>
            </a:r>
            <a:r>
              <a:rPr lang="en-US" dirty="0" err="1"/>
              <a:t>programlar</a:t>
            </a:r>
            <a:r>
              <a:rPr lang="en-US" dirty="0"/>
              <a:t>; tıp, </a:t>
            </a:r>
            <a:r>
              <a:rPr lang="en-US" dirty="0" err="1"/>
              <a:t>eczacılık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: £</a:t>
            </a:r>
            <a:r>
              <a:rPr lang="tr-TR" dirty="0"/>
              <a:t>20</a:t>
            </a:r>
            <a:r>
              <a:rPr lang="en-US" dirty="0"/>
              <a:t>,000 </a:t>
            </a:r>
            <a:r>
              <a:rPr lang="en-US" dirty="0" err="1"/>
              <a:t>ila</a:t>
            </a:r>
            <a:r>
              <a:rPr lang="en-US" dirty="0"/>
              <a:t> £3</a:t>
            </a:r>
            <a:r>
              <a:rPr lang="tr-TR" dirty="0"/>
              <a:t>5</a:t>
            </a:r>
            <a:r>
              <a:rPr lang="en-US" dirty="0"/>
              <a:t>,000 </a:t>
            </a:r>
          </a:p>
          <a:p>
            <a:endParaRPr lang="en-US" dirty="0"/>
          </a:p>
          <a:p>
            <a:r>
              <a:rPr lang="en-US" dirty="0"/>
              <a:t>MBA: £</a:t>
            </a:r>
            <a:r>
              <a:rPr lang="tr-TR" dirty="0"/>
              <a:t>20,000</a:t>
            </a:r>
            <a:r>
              <a:rPr lang="en-US" dirty="0"/>
              <a:t> </a:t>
            </a:r>
            <a:r>
              <a:rPr lang="en-US" dirty="0" err="1"/>
              <a:t>ila</a:t>
            </a:r>
            <a:r>
              <a:rPr lang="en-US" dirty="0"/>
              <a:t> £34,000</a:t>
            </a:r>
            <a:r>
              <a:rPr lang="tr-TR" dirty="0"/>
              <a:t>+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:\EducationUK\www.educationuk.org\images that i like\stud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63" y="2077420"/>
            <a:ext cx="44250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1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BİRLEŞİK KRALLIK’TA EĞİTİM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8229600" cy="4053589"/>
          </a:xfrm>
        </p:spPr>
        <p:txBody>
          <a:bodyPr/>
          <a:lstStyle/>
          <a:p>
            <a:r>
              <a:rPr lang="en-US" dirty="0" err="1"/>
              <a:t>Neden</a:t>
            </a:r>
            <a:r>
              <a:rPr lang="en-US" dirty="0"/>
              <a:t> </a:t>
            </a:r>
            <a:r>
              <a:rPr lang="tr-TR" dirty="0"/>
              <a:t>Birleşik Krallık</a:t>
            </a:r>
            <a:r>
              <a:rPr lang="en-US" dirty="0"/>
              <a:t>?</a:t>
            </a:r>
          </a:p>
          <a:p>
            <a:r>
              <a:rPr lang="en-US" dirty="0"/>
              <a:t>En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programlar</a:t>
            </a:r>
            <a:endParaRPr lang="en-US" dirty="0"/>
          </a:p>
          <a:p>
            <a:r>
              <a:rPr lang="en-US" dirty="0"/>
              <a:t>Eğitim </a:t>
            </a:r>
            <a:r>
              <a:rPr lang="en-US" dirty="0" err="1"/>
              <a:t>ücretleri</a:t>
            </a:r>
            <a:endParaRPr lang="en-US" dirty="0"/>
          </a:p>
          <a:p>
            <a:r>
              <a:rPr lang="en-US" dirty="0"/>
              <a:t>Kabul </a:t>
            </a:r>
            <a:r>
              <a:rPr lang="en-US" dirty="0" err="1"/>
              <a:t>şartları</a:t>
            </a:r>
            <a:endParaRPr lang="en-US" dirty="0"/>
          </a:p>
          <a:p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yapmalıyım</a:t>
            </a:r>
            <a:r>
              <a:rPr lang="en-US" dirty="0"/>
              <a:t>?</a:t>
            </a:r>
          </a:p>
          <a:p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süreci</a:t>
            </a:r>
            <a:endParaRPr lang="en-US" dirty="0"/>
          </a:p>
          <a:p>
            <a:r>
              <a:rPr lang="en-US" dirty="0" err="1"/>
              <a:t>Burslar</a:t>
            </a:r>
            <a:endParaRPr lang="en-US" dirty="0"/>
          </a:p>
          <a:p>
            <a:r>
              <a:rPr lang="en-US" dirty="0"/>
              <a:t>Vize</a:t>
            </a:r>
          </a:p>
          <a:p>
            <a:r>
              <a:rPr lang="tr-TR" dirty="0"/>
              <a:t>Birleşik Krallık’ta</a:t>
            </a:r>
            <a:r>
              <a:rPr lang="en-US" dirty="0"/>
              <a:t> </a:t>
            </a:r>
            <a:r>
              <a:rPr lang="en-US" dirty="0" err="1"/>
              <a:t>Yaşam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4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ARAŞTIRMASI NASIL YAPABİLİRİM?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4629000" cy="4292400"/>
          </a:xfrm>
        </p:spPr>
        <p:txBody>
          <a:bodyPr>
            <a:normAutofit fontScale="92500" lnSpcReduction="10000"/>
          </a:bodyPr>
          <a:lstStyle/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endParaRPr lang="tr-TR" b="1" dirty="0"/>
          </a:p>
          <a:p>
            <a:pPr>
              <a:buFont typeface="Times" pitchFamily="48" charset="0"/>
              <a:buNone/>
            </a:pPr>
            <a:r>
              <a:rPr lang="en-GB" b="1" dirty="0"/>
              <a:t>unistats</a:t>
            </a:r>
            <a:r>
              <a:rPr lang="en-GB" dirty="0"/>
              <a:t>.direct.gov.uk </a:t>
            </a:r>
          </a:p>
        </p:txBody>
      </p:sp>
      <p:pic>
        <p:nvPicPr>
          <p:cNvPr id="5" name="Picture 3" descr="PostGraduate_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412775"/>
            <a:ext cx="69119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ARAŞTIRMASI NASIL YAPABİLİRİM?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5726280" cy="4292400"/>
          </a:xfrm>
        </p:spPr>
        <p:txBody>
          <a:bodyPr>
            <a:normAutofit/>
          </a:bodyPr>
          <a:lstStyle/>
          <a:p>
            <a:r>
              <a:rPr lang="en-GB" dirty="0"/>
              <a:t>British Council - </a:t>
            </a:r>
            <a:r>
              <a:rPr lang="tr-TR" dirty="0"/>
              <a:t>Study</a:t>
            </a:r>
            <a:r>
              <a:rPr lang="en-GB" dirty="0"/>
              <a:t> UK </a:t>
            </a:r>
            <a:endParaRPr lang="tr-TR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https://study-uk.britishcouncil.org/</a:t>
            </a:r>
            <a:endParaRPr lang="tr-TR" dirty="0"/>
          </a:p>
          <a:p>
            <a:endParaRPr lang="en-GB" dirty="0"/>
          </a:p>
          <a:p>
            <a:r>
              <a:rPr lang="en-GB" dirty="0"/>
              <a:t>Prospects – </a:t>
            </a:r>
            <a:r>
              <a:rPr lang="en-GB" dirty="0" err="1"/>
              <a:t>Akademik</a:t>
            </a:r>
            <a:r>
              <a:rPr lang="en-GB" dirty="0"/>
              <a:t> </a:t>
            </a:r>
            <a:r>
              <a:rPr lang="en-GB" dirty="0" err="1"/>
              <a:t>Kariyer</a:t>
            </a:r>
            <a:r>
              <a:rPr lang="en-GB" dirty="0"/>
              <a:t> ve Eğitim</a:t>
            </a:r>
            <a:endParaRPr lang="tr-TR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www.prospects.ac.uk</a:t>
            </a:r>
            <a:r>
              <a:rPr lang="tr-TR" dirty="0"/>
              <a:t> 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Research Excellence Framework (REF)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www.ref.ac.uk</a:t>
            </a:r>
            <a:r>
              <a:rPr lang="tr-TR" dirty="0"/>
              <a:t> </a:t>
            </a:r>
            <a:endParaRPr lang="en-GB" dirty="0"/>
          </a:p>
          <a:p>
            <a:endParaRPr lang="en-GB" dirty="0"/>
          </a:p>
          <a:p>
            <a:r>
              <a:rPr lang="en-GB" dirty="0"/>
              <a:t>Professional Development of Researchers</a:t>
            </a:r>
            <a:endParaRPr lang="tr-TR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www.vitae.ac.uk</a:t>
            </a:r>
            <a:r>
              <a:rPr lang="tr-TR" dirty="0"/>
              <a:t> </a:t>
            </a: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C:\Users\semrayalcin\AppData\Local\Microsoft\Windows\Temporary Internet Files\Content.Outlook\T57TECUX\EDUK SCREENSHO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 r="2546" b="8204"/>
          <a:stretch/>
        </p:blipFill>
        <p:spPr bwMode="auto">
          <a:xfrm>
            <a:off x="6798578" y="642606"/>
            <a:ext cx="2088231" cy="148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9282" r="13644" b="3959"/>
          <a:stretch/>
        </p:blipFill>
        <p:spPr bwMode="auto">
          <a:xfrm>
            <a:off x="6798578" y="2442806"/>
            <a:ext cx="1991936" cy="1620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5720" r="14068" b="28049"/>
          <a:stretch/>
        </p:blipFill>
        <p:spPr bwMode="auto">
          <a:xfrm>
            <a:off x="6492627" y="4315014"/>
            <a:ext cx="2316504" cy="1673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820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BİRLEŞİK KRALLIK’TA YAŞAM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4629000" cy="4292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http://www.exeter.ac.uk/media/universityofexeter/undergraduatewebsite/images/lifecarousels700x330px/studentsonbik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11098" r="31070" b="20789"/>
          <a:stretch/>
        </p:blipFill>
        <p:spPr bwMode="auto">
          <a:xfrm>
            <a:off x="0" y="798022"/>
            <a:ext cx="9143999" cy="53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35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BİRLEŞİK KRALLIK’TA YAŞAM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017588"/>
            <a:ext cx="8078788" cy="4679950"/>
          </a:xfrm>
          <a:prstGeom prst="rect">
            <a:avLst/>
          </a:prstGeom>
          <a:solidFill>
            <a:srgbClr val="E9E5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2000" tIns="324000"/>
          <a:lstStyle/>
          <a:p>
            <a:r>
              <a:rPr lang="tr-TR" sz="4000" i="1" dirty="0">
                <a:latin typeface="Georgia" pitchFamily="18" charset="0"/>
              </a:rPr>
              <a:t>Hayallerinizi Birleşik Krallık’ta </a:t>
            </a:r>
          </a:p>
          <a:p>
            <a:r>
              <a:rPr lang="tr-TR" sz="4000" i="1" dirty="0">
                <a:latin typeface="Georgia" pitchFamily="18" charset="0"/>
              </a:rPr>
              <a:t>alacağınız bir eğitimle </a:t>
            </a:r>
          </a:p>
          <a:p>
            <a:r>
              <a:rPr lang="tr-TR" sz="4000" i="1" dirty="0">
                <a:latin typeface="Georgia" pitchFamily="18" charset="0"/>
              </a:rPr>
              <a:t>gerçekleştirebilirsiniz.</a:t>
            </a:r>
          </a:p>
          <a:p>
            <a:r>
              <a:rPr lang="tr-TR" sz="4000" i="1" dirty="0">
                <a:latin typeface="Georgia" pitchFamily="18" charset="0"/>
              </a:rPr>
              <a:t>Güzel bir yaşam deneyimi </a:t>
            </a:r>
          </a:p>
          <a:p>
            <a:r>
              <a:rPr lang="tr-TR" sz="4000" i="1" dirty="0">
                <a:latin typeface="Georgia" pitchFamily="18" charset="0"/>
              </a:rPr>
              <a:t>sonrasında hayatınızın nasıl </a:t>
            </a:r>
          </a:p>
          <a:p>
            <a:r>
              <a:rPr lang="tr-TR" sz="4000" i="1" dirty="0">
                <a:latin typeface="Georgia" pitchFamily="18" charset="0"/>
              </a:rPr>
              <a:t>değişeceğine tanık olun.</a:t>
            </a:r>
          </a:p>
        </p:txBody>
      </p:sp>
    </p:spTree>
    <p:extLst>
      <p:ext uri="{BB962C8B-B14F-4D97-AF65-F5344CB8AC3E}">
        <p14:creationId xmlns:p14="http://schemas.microsoft.com/office/powerpoint/2010/main" val="2945610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KADAR BÜTÇEYE İHTİYACIM VAR?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34871" y="1340767"/>
            <a:ext cx="3275384" cy="429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Yaşam masrafları</a:t>
            </a:r>
          </a:p>
          <a:p>
            <a:r>
              <a:rPr lang="tr-TR" dirty="0"/>
              <a:t>Yemek</a:t>
            </a:r>
          </a:p>
          <a:p>
            <a:r>
              <a:rPr lang="tr-TR" dirty="0"/>
              <a:t>K</a:t>
            </a:r>
            <a:r>
              <a:rPr lang="en-US" dirty="0" err="1"/>
              <a:t>onaklama</a:t>
            </a:r>
            <a:endParaRPr lang="tr-TR" dirty="0"/>
          </a:p>
          <a:p>
            <a:r>
              <a:rPr lang="tr-TR" dirty="0"/>
              <a:t>Giyim</a:t>
            </a:r>
          </a:p>
          <a:p>
            <a:r>
              <a:rPr lang="tr-TR" dirty="0"/>
              <a:t>Sosyal aktivite harcamaları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Yaklaşık</a:t>
            </a:r>
            <a:r>
              <a:rPr lang="en-US" dirty="0"/>
              <a:t> £ 850-1100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http://www.independent.co.uk/incoming/article8858399.ece/ALTERNATES/w620/cost+of+l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340767"/>
            <a:ext cx="5544616" cy="415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09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KONAKLAMA NASIL AYARLAYABİLİRİM?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4629000" cy="429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Eğitim </a:t>
            </a:r>
            <a:r>
              <a:rPr lang="en-US" dirty="0" err="1"/>
              <a:t>alacağınız</a:t>
            </a:r>
            <a:r>
              <a:rPr lang="en-US" dirty="0"/>
              <a:t>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ile</a:t>
            </a:r>
            <a:endParaRPr lang="en-US" dirty="0"/>
          </a:p>
          <a:p>
            <a:endParaRPr lang="en-US" dirty="0"/>
          </a:p>
          <a:p>
            <a:r>
              <a:rPr lang="tr-TR" dirty="0"/>
              <a:t>Acentanız ile</a:t>
            </a:r>
          </a:p>
          <a:p>
            <a:endParaRPr lang="tr-TR" dirty="0"/>
          </a:p>
          <a:p>
            <a:r>
              <a:rPr lang="tr-TR" dirty="0"/>
              <a:t>Konaklama ayarlama hizmeti veren firmalar ile</a:t>
            </a:r>
          </a:p>
          <a:p>
            <a:endParaRPr lang="tr-TR" dirty="0"/>
          </a:p>
          <a:p>
            <a:r>
              <a:rPr lang="en-US" dirty="0" err="1"/>
              <a:t>Eğitiminize</a:t>
            </a:r>
            <a:r>
              <a:rPr lang="en-US" dirty="0"/>
              <a:t> </a:t>
            </a:r>
            <a:r>
              <a:rPr lang="en-US" dirty="0" err="1"/>
              <a:t>başlamadan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olduğunca</a:t>
            </a:r>
            <a:r>
              <a:rPr lang="en-US" dirty="0"/>
              <a:t>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kalacağınız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ayarlayın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Konaklama</a:t>
            </a:r>
            <a:r>
              <a:rPr lang="en-US" dirty="0"/>
              <a:t> </a:t>
            </a:r>
            <a:r>
              <a:rPr lang="en-US" dirty="0" err="1"/>
              <a:t>türüne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fiyatlar</a:t>
            </a:r>
            <a:r>
              <a:rPr lang="en-US" dirty="0"/>
              <a:t> </a:t>
            </a:r>
            <a:r>
              <a:rPr lang="en-US" dirty="0" err="1"/>
              <a:t>değişir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tr-TR" dirty="0"/>
              <a:t>     </a:t>
            </a:r>
            <a:r>
              <a:rPr lang="en-US" dirty="0" err="1"/>
              <a:t>Haftalık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£80 - £150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4" descr="UnderGraduate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84" y="3204084"/>
            <a:ext cx="3817416" cy="2862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65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KONAKLAMA SEÇENEKLERİM NELER?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4629000" cy="4292400"/>
          </a:xfrm>
        </p:spPr>
        <p:txBody>
          <a:bodyPr>
            <a:normAutofit/>
          </a:bodyPr>
          <a:lstStyle/>
          <a:p>
            <a:r>
              <a:rPr lang="en-US" dirty="0" err="1"/>
              <a:t>Üniversitenin</a:t>
            </a:r>
            <a:r>
              <a:rPr lang="en-US" dirty="0"/>
              <a:t> </a:t>
            </a:r>
            <a:r>
              <a:rPr lang="en-US" dirty="0" err="1"/>
              <a:t>yurtları</a:t>
            </a:r>
            <a:endParaRPr lang="en-US" dirty="0"/>
          </a:p>
          <a:p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daire</a:t>
            </a:r>
            <a:endParaRPr lang="en-US" dirty="0"/>
          </a:p>
          <a:p>
            <a:r>
              <a:rPr lang="en-US" dirty="0" err="1"/>
              <a:t>Stüdyo</a:t>
            </a:r>
            <a:r>
              <a:rPr lang="en-US" dirty="0"/>
              <a:t> </a:t>
            </a:r>
            <a:r>
              <a:rPr lang="en-US" dirty="0" err="1"/>
              <a:t>daireler</a:t>
            </a:r>
            <a:r>
              <a:rPr lang="en-US" dirty="0"/>
              <a:t>/</a:t>
            </a:r>
            <a:r>
              <a:rPr lang="en-US" dirty="0" err="1"/>
              <a:t>oda</a:t>
            </a:r>
            <a:r>
              <a:rPr lang="en-US" dirty="0"/>
              <a:t> </a:t>
            </a:r>
            <a:r>
              <a:rPr lang="en-US" dirty="0" err="1"/>
              <a:t>kahvaltı</a:t>
            </a:r>
            <a:endParaRPr lang="en-US" dirty="0"/>
          </a:p>
          <a:p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konaklama</a:t>
            </a:r>
            <a:endParaRPr lang="en-US" dirty="0"/>
          </a:p>
          <a:p>
            <a:r>
              <a:rPr lang="en-US" dirty="0" err="1"/>
              <a:t>Oteller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Seçenekler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:</a:t>
            </a:r>
          </a:p>
          <a:p>
            <a:r>
              <a:rPr lang="en-US" dirty="0">
                <a:hlinkClick r:id="rId2"/>
              </a:rPr>
              <a:t>www.accommodationforstudents.com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www.hostuk.org.uk</a:t>
            </a:r>
            <a:r>
              <a:rPr lang="tr-TR" dirty="0"/>
              <a:t> </a:t>
            </a:r>
            <a:endParaRPr lang="en-US" dirty="0"/>
          </a:p>
          <a:p>
            <a:r>
              <a:rPr lang="en-US" dirty="0">
                <a:hlinkClick r:id="rId4"/>
              </a:rPr>
              <a:t>www.ukcisa.org.uk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3" descr="\\TR_IST1B_DC002\HOME$\semrayalcin\Desktop\98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33" y="1817293"/>
            <a:ext cx="2879267" cy="43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68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HANGİ VİZEYE İHTİYACIM VAR?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7955476" cy="44101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Yetişkin</a:t>
            </a:r>
            <a:r>
              <a:rPr lang="en-US" b="1" dirty="0"/>
              <a:t> </a:t>
            </a:r>
            <a:r>
              <a:rPr lang="en-US" b="1" dirty="0" err="1"/>
              <a:t>Öğrenci</a:t>
            </a:r>
            <a:r>
              <a:rPr lang="en-US" b="1" dirty="0"/>
              <a:t> – T4 (</a:t>
            </a:r>
            <a:r>
              <a:rPr lang="en-US" b="1" dirty="0" err="1"/>
              <a:t>Genel</a:t>
            </a:r>
            <a:r>
              <a:rPr lang="en-US" b="1" dirty="0"/>
              <a:t>) Vize </a:t>
            </a:r>
          </a:p>
          <a:p>
            <a:r>
              <a:rPr lang="en-US" dirty="0" err="1"/>
              <a:t>Puanlama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– </a:t>
            </a:r>
            <a:r>
              <a:rPr lang="en-US" dirty="0" err="1"/>
              <a:t>Adayların</a:t>
            </a:r>
            <a:r>
              <a:rPr lang="en-US" dirty="0"/>
              <a:t> 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40 </a:t>
            </a:r>
            <a:r>
              <a:rPr lang="en-US" dirty="0" err="1"/>
              <a:t>puan</a:t>
            </a:r>
            <a:r>
              <a:rPr lang="en-US" dirty="0"/>
              <a:t> </a:t>
            </a:r>
            <a:r>
              <a:rPr lang="en-US" dirty="0" err="1"/>
              <a:t>toplamaları</a:t>
            </a:r>
            <a:r>
              <a:rPr lang="en-US" dirty="0"/>
              <a:t> </a:t>
            </a:r>
            <a:r>
              <a:rPr lang="en-US" dirty="0" err="1"/>
              <a:t>gerekir</a:t>
            </a:r>
            <a:endParaRPr lang="en-US" dirty="0"/>
          </a:p>
          <a:p>
            <a:pPr lvl="1"/>
            <a:r>
              <a:rPr lang="en-US" dirty="0"/>
              <a:t>30 </a:t>
            </a:r>
            <a:r>
              <a:rPr lang="en-US" dirty="0" err="1"/>
              <a:t>puan</a:t>
            </a:r>
            <a:r>
              <a:rPr lang="en-US" dirty="0"/>
              <a:t>  </a:t>
            </a:r>
            <a:r>
              <a:rPr lang="tr-TR" dirty="0"/>
              <a:t>Kabul belgesi </a:t>
            </a:r>
            <a:r>
              <a:rPr lang="en-US" dirty="0"/>
              <a:t>– Confirmation of Acceptance of Studies (CAS) </a:t>
            </a:r>
            <a:endParaRPr lang="tr-TR" dirty="0"/>
          </a:p>
          <a:p>
            <a:pPr lvl="1"/>
            <a:r>
              <a:rPr lang="en-US" dirty="0"/>
              <a:t>10 </a:t>
            </a:r>
            <a:r>
              <a:rPr lang="en-US" dirty="0" err="1"/>
              <a:t>puan</a:t>
            </a:r>
            <a:r>
              <a:rPr lang="en-US" dirty="0"/>
              <a:t>  </a:t>
            </a:r>
            <a:r>
              <a:rPr lang="en-US" dirty="0" err="1"/>
              <a:t>Yaşam</a:t>
            </a:r>
            <a:r>
              <a:rPr lang="en-US" dirty="0"/>
              <a:t> ve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masraflarınızı</a:t>
            </a:r>
            <a:r>
              <a:rPr lang="en-US" dirty="0"/>
              <a:t> </a:t>
            </a:r>
            <a:r>
              <a:rPr lang="en-US" dirty="0" err="1"/>
              <a:t>karşılayabileceğiniz</a:t>
            </a:r>
            <a:r>
              <a:rPr lang="en-US" dirty="0"/>
              <a:t> </a:t>
            </a:r>
            <a:r>
              <a:rPr lang="en-US" dirty="0" err="1"/>
              <a:t>belgeler</a:t>
            </a:r>
            <a:r>
              <a:rPr lang="en-US" dirty="0"/>
              <a:t> </a:t>
            </a:r>
            <a:r>
              <a:rPr lang="tr-TR" dirty="0"/>
              <a:t> /</a:t>
            </a:r>
            <a:r>
              <a:rPr lang="en-US" dirty="0"/>
              <a:t> </a:t>
            </a:r>
            <a:r>
              <a:rPr lang="en-US" dirty="0" err="1"/>
              <a:t>sponsorunuzdan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belge</a:t>
            </a:r>
            <a:endParaRPr lang="en-US" dirty="0"/>
          </a:p>
          <a:p>
            <a:endParaRPr lang="tr-TR" dirty="0"/>
          </a:p>
          <a:p>
            <a:r>
              <a:rPr lang="en-US" dirty="0"/>
              <a:t>28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kuralı</a:t>
            </a:r>
            <a:r>
              <a:rPr lang="en-US" dirty="0"/>
              <a:t> – </a:t>
            </a:r>
            <a:r>
              <a:rPr lang="en-US" dirty="0" err="1"/>
              <a:t>Yaşam</a:t>
            </a:r>
            <a:r>
              <a:rPr lang="en-US" dirty="0"/>
              <a:t> ve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masraflarını</a:t>
            </a:r>
            <a:r>
              <a:rPr lang="en-US" dirty="0"/>
              <a:t> </a:t>
            </a:r>
            <a:r>
              <a:rPr lang="en-US" dirty="0" err="1"/>
              <a:t>karşılayacak</a:t>
            </a:r>
            <a:r>
              <a:rPr lang="en-US" dirty="0"/>
              <a:t> </a:t>
            </a:r>
            <a:r>
              <a:rPr lang="en-US" dirty="0" err="1"/>
              <a:t>meblağın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/</a:t>
            </a:r>
            <a:r>
              <a:rPr lang="en-US" dirty="0" err="1"/>
              <a:t>velinin</a:t>
            </a:r>
            <a:r>
              <a:rPr lang="en-US" dirty="0"/>
              <a:t> </a:t>
            </a:r>
            <a:r>
              <a:rPr lang="en-US" dirty="0" err="1"/>
              <a:t>hesabında</a:t>
            </a:r>
            <a:r>
              <a:rPr lang="en-US" dirty="0"/>
              <a:t> 28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tutulduğunu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belge</a:t>
            </a:r>
            <a:endParaRPr lang="en-US" dirty="0"/>
          </a:p>
          <a:p>
            <a:pPr marL="0" indent="0">
              <a:buNone/>
            </a:pPr>
            <a:endParaRPr lang="tr-TR" dirty="0"/>
          </a:p>
          <a:p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masrafları</a:t>
            </a:r>
            <a:r>
              <a:rPr lang="en-US" dirty="0"/>
              <a:t> </a:t>
            </a:r>
            <a:r>
              <a:rPr lang="en-US" dirty="0" err="1"/>
              <a:t>hesaplaması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Londra</a:t>
            </a:r>
            <a:r>
              <a:rPr lang="en-US" dirty="0"/>
              <a:t> </a:t>
            </a:r>
            <a:r>
              <a:rPr lang="en-US" dirty="0" err="1"/>
              <a:t>merkezinde</a:t>
            </a:r>
            <a:r>
              <a:rPr lang="en-US" dirty="0"/>
              <a:t> </a:t>
            </a:r>
            <a:r>
              <a:rPr lang="en-US" dirty="0" err="1"/>
              <a:t>yaşayacaklar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£1,</a:t>
            </a:r>
            <a:r>
              <a:rPr lang="tr-TR" dirty="0"/>
              <a:t>265</a:t>
            </a:r>
            <a:r>
              <a:rPr lang="en-US" dirty="0"/>
              <a:t> * 9 ay = £</a:t>
            </a:r>
            <a:r>
              <a:rPr lang="tr-TR" dirty="0"/>
              <a:t>11,385</a:t>
            </a:r>
          </a:p>
          <a:p>
            <a:pPr lvl="1"/>
            <a:r>
              <a:rPr lang="en-US" dirty="0" err="1"/>
              <a:t>Londra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yaşayacaklar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£</a:t>
            </a:r>
            <a:r>
              <a:rPr lang="tr-TR" dirty="0"/>
              <a:t>1,015</a:t>
            </a:r>
            <a:r>
              <a:rPr lang="en-US" dirty="0"/>
              <a:t> * 9 ay = £</a:t>
            </a:r>
            <a:r>
              <a:rPr lang="tr-TR" dirty="0"/>
              <a:t>9,135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www.gov.u</a:t>
            </a:r>
            <a:r>
              <a:rPr lang="tr-TR" dirty="0">
                <a:hlinkClick r:id="rId2"/>
              </a:rPr>
              <a:t>k</a:t>
            </a:r>
            <a:r>
              <a:rPr lang="tr-TR" dirty="0"/>
              <a:t> </a:t>
            </a:r>
            <a:r>
              <a:rPr lang="en-US" dirty="0"/>
              <a:t> </a:t>
            </a:r>
            <a:r>
              <a:rPr lang="tr-TR" dirty="0"/>
              <a:t> </a:t>
            </a:r>
            <a:r>
              <a:rPr lang="en-US" dirty="0"/>
              <a:t>	</a:t>
            </a:r>
            <a:r>
              <a:rPr lang="en-GB" dirty="0" err="1"/>
              <a:t>Başvurularınızı</a:t>
            </a:r>
            <a:r>
              <a:rPr lang="en-GB" dirty="0"/>
              <a:t> en </a:t>
            </a:r>
            <a:r>
              <a:rPr lang="en-GB" dirty="0" err="1"/>
              <a:t>geç</a:t>
            </a:r>
            <a:r>
              <a:rPr lang="tr-TR" dirty="0"/>
              <a:t> </a:t>
            </a:r>
            <a:r>
              <a:rPr lang="tr-TR" b="1" dirty="0"/>
              <a:t>2 ay </a:t>
            </a:r>
            <a:r>
              <a:rPr lang="en-GB" dirty="0" err="1"/>
              <a:t>öncesinden</a:t>
            </a:r>
            <a:r>
              <a:rPr lang="en-GB" dirty="0"/>
              <a:t> </a:t>
            </a:r>
            <a:r>
              <a:rPr lang="en-GB" dirty="0" err="1"/>
              <a:t>yapın</a:t>
            </a:r>
            <a:r>
              <a:rPr lang="tr-TR" sz="3000" b="1" dirty="0">
                <a:solidFill>
                  <a:srgbClr val="FF0000"/>
                </a:solidFill>
              </a:rPr>
              <a:t> !</a:t>
            </a:r>
            <a:endParaRPr lang="en-GB" sz="3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46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EĞİTİMİM SIRASINDA ÇALIŞABİLİR MİYİM?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7955476" cy="441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Tier 4 (</a:t>
            </a:r>
            <a:r>
              <a:rPr lang="en-US" dirty="0" err="1"/>
              <a:t>Genel</a:t>
            </a:r>
            <a:r>
              <a:rPr lang="en-US" dirty="0"/>
              <a:t>)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vizesi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çalışma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Eğitimleri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20 </a:t>
            </a:r>
            <a:r>
              <a:rPr lang="en-US" dirty="0" err="1"/>
              <a:t>saati</a:t>
            </a:r>
            <a:r>
              <a:rPr lang="en-US" dirty="0"/>
              <a:t> </a:t>
            </a:r>
            <a:r>
              <a:rPr lang="en-US" dirty="0" err="1"/>
              <a:t>geçmemek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zamanlı</a:t>
            </a:r>
            <a:r>
              <a:rPr lang="en-US" dirty="0"/>
              <a:t>, </a:t>
            </a:r>
            <a:r>
              <a:rPr lang="en-US" dirty="0" err="1"/>
              <a:t>tatillerde</a:t>
            </a:r>
            <a:r>
              <a:rPr lang="en-US" dirty="0"/>
              <a:t> tam </a:t>
            </a:r>
            <a:r>
              <a:rPr lang="en-US" dirty="0" err="1"/>
              <a:t>zamanlı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Eğitiminin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parçası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eğitiminin</a:t>
            </a:r>
            <a:r>
              <a:rPr lang="en-US" dirty="0"/>
              <a:t> %50’sini </a:t>
            </a:r>
            <a:r>
              <a:rPr lang="en-US" dirty="0" err="1"/>
              <a:t>geçmemek</a:t>
            </a:r>
            <a:r>
              <a:rPr lang="en-US" dirty="0"/>
              <a:t> </a:t>
            </a:r>
            <a:r>
              <a:rPr lang="en-US" dirty="0" err="1"/>
              <a:t>kaydıyla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www.gov.uk/browse/visas-immigration</a:t>
            </a:r>
            <a:r>
              <a:rPr lang="tr-TR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63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YAŞAYACAĞIM YERE NASIL ULAŞIRIM?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7955476" cy="4410164"/>
          </a:xfrm>
        </p:spPr>
        <p:txBody>
          <a:bodyPr>
            <a:normAutofit/>
          </a:bodyPr>
          <a:lstStyle/>
          <a:p>
            <a:r>
              <a:rPr lang="en-US" dirty="0"/>
              <a:t>Eğitim </a:t>
            </a:r>
            <a:r>
              <a:rPr lang="en-US" dirty="0" err="1"/>
              <a:t>kurumunuzun</a:t>
            </a:r>
            <a:r>
              <a:rPr lang="en-US" dirty="0"/>
              <a:t> </a:t>
            </a:r>
            <a:r>
              <a:rPr lang="en-US" dirty="0" err="1"/>
              <a:t>tanışma</a:t>
            </a:r>
            <a:r>
              <a:rPr lang="en-US" dirty="0"/>
              <a:t> ve </a:t>
            </a:r>
            <a:r>
              <a:rPr lang="en-US" dirty="0" err="1"/>
              <a:t>karşılama</a:t>
            </a:r>
            <a:r>
              <a:rPr lang="en-US" dirty="0"/>
              <a:t> </a:t>
            </a:r>
            <a:r>
              <a:rPr lang="en-US" dirty="0" err="1"/>
              <a:t>hizmeti</a:t>
            </a:r>
            <a:endParaRPr lang="en-US" dirty="0"/>
          </a:p>
          <a:p>
            <a:r>
              <a:rPr lang="en-US" dirty="0" err="1"/>
              <a:t>Tren</a:t>
            </a:r>
            <a:r>
              <a:rPr lang="en-US" dirty="0"/>
              <a:t>,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otobüs</a:t>
            </a:r>
            <a:r>
              <a:rPr lang="en-US" dirty="0"/>
              <a:t> </a:t>
            </a:r>
            <a:r>
              <a:rPr lang="en-US" dirty="0" err="1"/>
              <a:t>seçenekleri</a:t>
            </a:r>
            <a:endParaRPr lang="en-US" dirty="0"/>
          </a:p>
          <a:p>
            <a:endParaRPr lang="tr-TR" sz="1600" dirty="0"/>
          </a:p>
          <a:p>
            <a:r>
              <a:rPr lang="en-US" sz="1600" dirty="0"/>
              <a:t>www.nationalrail.co.uk  </a:t>
            </a:r>
            <a:r>
              <a:rPr lang="en-US" sz="1600" dirty="0" err="1"/>
              <a:t>trenler</a:t>
            </a:r>
            <a:r>
              <a:rPr lang="en-US" sz="1600" dirty="0"/>
              <a:t> </a:t>
            </a:r>
            <a:r>
              <a:rPr lang="en-US" sz="1600" dirty="0" err="1"/>
              <a:t>hakkında</a:t>
            </a:r>
            <a:r>
              <a:rPr lang="en-US" sz="1600" dirty="0"/>
              <a:t> </a:t>
            </a:r>
            <a:r>
              <a:rPr lang="en-US" sz="1600" dirty="0" err="1"/>
              <a:t>bilgi</a:t>
            </a:r>
            <a:r>
              <a:rPr lang="en-US" sz="1600" dirty="0"/>
              <a:t> ve </a:t>
            </a:r>
            <a:r>
              <a:rPr lang="en-US" sz="1600" dirty="0" err="1"/>
              <a:t>tarifeler</a:t>
            </a:r>
            <a:endParaRPr lang="en-US" sz="1600" dirty="0"/>
          </a:p>
          <a:p>
            <a:r>
              <a:rPr lang="en-US" sz="1600" dirty="0"/>
              <a:t>www.nationalexpress.com  </a:t>
            </a:r>
            <a:r>
              <a:rPr lang="en-US" sz="1600" dirty="0" err="1"/>
              <a:t>yolcu</a:t>
            </a:r>
            <a:r>
              <a:rPr lang="en-US" sz="1600" dirty="0"/>
              <a:t> </a:t>
            </a:r>
            <a:r>
              <a:rPr lang="en-US" sz="1600" dirty="0" err="1"/>
              <a:t>otobüsleri</a:t>
            </a:r>
            <a:r>
              <a:rPr lang="en-US" sz="1600" dirty="0"/>
              <a:t> </a:t>
            </a:r>
            <a:r>
              <a:rPr lang="en-US" sz="1600" dirty="0" err="1"/>
              <a:t>hakkında</a:t>
            </a:r>
            <a:r>
              <a:rPr lang="en-US" sz="1600" dirty="0"/>
              <a:t> </a:t>
            </a:r>
            <a:r>
              <a:rPr lang="en-US" sz="1600" dirty="0" err="1"/>
              <a:t>bilgi</a:t>
            </a:r>
            <a:endParaRPr lang="en-US" sz="1600" dirty="0"/>
          </a:p>
          <a:p>
            <a:r>
              <a:rPr lang="en-US" sz="1600" dirty="0"/>
              <a:t>www.baa.com </a:t>
            </a:r>
            <a:r>
              <a:rPr lang="en-US" sz="1600" dirty="0" err="1"/>
              <a:t>havaalanı</a:t>
            </a:r>
            <a:r>
              <a:rPr lang="en-US" sz="1600" dirty="0"/>
              <a:t> </a:t>
            </a:r>
            <a:r>
              <a:rPr lang="en-US" sz="1600" dirty="0" err="1"/>
              <a:t>hakkında</a:t>
            </a:r>
            <a:r>
              <a:rPr lang="en-US" sz="1600" dirty="0"/>
              <a:t> </a:t>
            </a:r>
            <a:r>
              <a:rPr lang="en-US" sz="1600" dirty="0" err="1"/>
              <a:t>bilgi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857613" y="3669511"/>
            <a:ext cx="3456384" cy="20162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rgbClr val="FFFFFF"/>
                </a:solidFill>
              </a:rPr>
              <a:t>Hatırlatma: </a:t>
            </a:r>
            <a:r>
              <a:rPr lang="tr-TR" dirty="0">
                <a:solidFill>
                  <a:srgbClr val="FFFFFF"/>
                </a:solidFill>
              </a:rPr>
              <a:t>Vizesinde polise kayıt olması gerektiği yazan öğrenciler 7 gün içinde kayıtlarını yaptırmalılar!</a:t>
            </a:r>
          </a:p>
        </p:txBody>
      </p:sp>
      <p:pic>
        <p:nvPicPr>
          <p:cNvPr id="5" name="Picture 2" descr="I:\EducationUK\IHE\www.educationuk.org\images that i like\68047_446745712028679_90952190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754"/>
            <a:ext cx="2051720" cy="3073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5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BİRLEŞİK KRALLIK’TA EĞİTİM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8229600" cy="405358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standartlarında</a:t>
            </a:r>
            <a:r>
              <a:rPr lang="en-US" dirty="0"/>
              <a:t> </a:t>
            </a:r>
            <a:r>
              <a:rPr lang="en-US" dirty="0" err="1"/>
              <a:t>tanınan</a:t>
            </a:r>
            <a:r>
              <a:rPr lang="en-US" dirty="0"/>
              <a:t> </a:t>
            </a:r>
            <a:r>
              <a:rPr lang="en-US" dirty="0" err="1"/>
              <a:t>programlar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Benzersiz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ve </a:t>
            </a:r>
            <a:r>
              <a:rPr lang="en-US" dirty="0" err="1"/>
              <a:t>yenilikçilik</a:t>
            </a:r>
            <a:r>
              <a:rPr lang="en-US" dirty="0"/>
              <a:t> </a:t>
            </a:r>
            <a:r>
              <a:rPr lang="en-US" dirty="0" err="1"/>
              <a:t>geleneği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Kariyer</a:t>
            </a:r>
            <a:r>
              <a:rPr lang="en-US" dirty="0"/>
              <a:t> </a:t>
            </a:r>
            <a:r>
              <a:rPr lang="en-US" dirty="0" err="1"/>
              <a:t>planlarına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eğitim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Bilimsel</a:t>
            </a:r>
            <a:r>
              <a:rPr lang="en-US" dirty="0"/>
              <a:t> ve </a:t>
            </a:r>
            <a:r>
              <a:rPr lang="en-US" dirty="0" err="1"/>
              <a:t>yaratıcı</a:t>
            </a:r>
            <a:r>
              <a:rPr lang="en-US" dirty="0"/>
              <a:t> </a:t>
            </a:r>
            <a:r>
              <a:rPr lang="en-US" dirty="0" err="1"/>
              <a:t>alanlarda</a:t>
            </a:r>
            <a:r>
              <a:rPr lang="en-US" dirty="0"/>
              <a:t> </a:t>
            </a:r>
            <a:r>
              <a:rPr lang="en-US" dirty="0" err="1"/>
              <a:t>lider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Yakın </a:t>
            </a:r>
            <a:r>
              <a:rPr lang="en-US" dirty="0" err="1"/>
              <a:t>mesafe</a:t>
            </a:r>
            <a:r>
              <a:rPr lang="en-US" dirty="0"/>
              <a:t> ve </a:t>
            </a:r>
            <a:r>
              <a:rPr lang="en-US" dirty="0" err="1"/>
              <a:t>ulaşım</a:t>
            </a:r>
            <a:r>
              <a:rPr lang="en-US" dirty="0"/>
              <a:t> </a:t>
            </a:r>
            <a:r>
              <a:rPr lang="en-US" dirty="0" err="1"/>
              <a:t>kolaylığı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süren</a:t>
            </a:r>
            <a:r>
              <a:rPr lang="en-US" dirty="0"/>
              <a:t> </a:t>
            </a:r>
            <a:r>
              <a:rPr lang="en-US" dirty="0" err="1"/>
              <a:t>lisans</a:t>
            </a:r>
            <a:r>
              <a:rPr lang="en-US" dirty="0"/>
              <a:t> program </a:t>
            </a:r>
            <a:r>
              <a:rPr lang="en-US" dirty="0" err="1"/>
              <a:t>seçenekleri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ve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masrafları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maliyetli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66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YAŞAYACAĞIM BÖLGE HAKKINDA  NEREDEN BİLGİ BULABİLİRİM?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7955476" cy="441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Seyahat</a:t>
            </a:r>
            <a:r>
              <a:rPr lang="en-US" b="1" dirty="0"/>
              <a:t> </a:t>
            </a:r>
            <a:r>
              <a:rPr lang="en-US" b="1" dirty="0" err="1"/>
              <a:t>öncesi</a:t>
            </a:r>
            <a:r>
              <a:rPr lang="en-US" b="1" dirty="0"/>
              <a:t> </a:t>
            </a:r>
            <a:r>
              <a:rPr lang="en-US" b="1" dirty="0" err="1"/>
              <a:t>faydalı</a:t>
            </a:r>
            <a:r>
              <a:rPr lang="en-US" b="1" dirty="0"/>
              <a:t> </a:t>
            </a:r>
            <a:r>
              <a:rPr lang="en-US" b="1" dirty="0" err="1"/>
              <a:t>linkler</a:t>
            </a:r>
            <a:r>
              <a:rPr lang="en-US" b="1" dirty="0"/>
              <a:t>:</a:t>
            </a:r>
          </a:p>
          <a:p>
            <a:endParaRPr lang="en-US" dirty="0"/>
          </a:p>
          <a:p>
            <a:r>
              <a:rPr lang="en-US" dirty="0"/>
              <a:t>www.visitbritain.com </a:t>
            </a:r>
          </a:p>
          <a:p>
            <a:r>
              <a:rPr lang="en-US" dirty="0"/>
              <a:t>www.visitscotland.com </a:t>
            </a:r>
          </a:p>
          <a:p>
            <a:r>
              <a:rPr lang="en-US" dirty="0"/>
              <a:t>www.visitwales.com </a:t>
            </a:r>
          </a:p>
          <a:p>
            <a:r>
              <a:rPr lang="en-US" dirty="0"/>
              <a:t>www.discovernorthernireland.com </a:t>
            </a:r>
          </a:p>
          <a:p>
            <a:r>
              <a:rPr lang="en-US" dirty="0"/>
              <a:t>www.visitlondon.com </a:t>
            </a:r>
          </a:p>
          <a:p>
            <a:r>
              <a:rPr lang="en-US" dirty="0"/>
              <a:t>www.hmrc.gov.uk  - </a:t>
            </a:r>
            <a:r>
              <a:rPr lang="en-US" dirty="0" err="1"/>
              <a:t>İngiltere</a:t>
            </a:r>
            <a:r>
              <a:rPr lang="en-US" dirty="0"/>
              <a:t> </a:t>
            </a:r>
            <a:r>
              <a:rPr lang="en-US" dirty="0" err="1"/>
              <a:t>Gümrüğü</a:t>
            </a:r>
            <a:r>
              <a:rPr lang="en-US" dirty="0"/>
              <a:t>:</a:t>
            </a:r>
          </a:p>
          <a:p>
            <a:r>
              <a:rPr lang="en-US" dirty="0" err="1"/>
              <a:t>Yanınızda</a:t>
            </a:r>
            <a:r>
              <a:rPr lang="en-US" dirty="0"/>
              <a:t> </a:t>
            </a:r>
            <a:r>
              <a:rPr lang="en-US" dirty="0" err="1"/>
              <a:t>götürebilecekleriniz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bilgiler</a:t>
            </a:r>
            <a:r>
              <a:rPr lang="en-US" dirty="0"/>
              <a:t> </a:t>
            </a:r>
            <a:r>
              <a:rPr lang="en-US" dirty="0" err="1"/>
              <a:t>bulabilirsiniz</a:t>
            </a:r>
            <a:r>
              <a:rPr lang="en-US" dirty="0"/>
              <a:t>. </a:t>
            </a:r>
          </a:p>
          <a:p>
            <a:r>
              <a:rPr lang="en-US" dirty="0"/>
              <a:t>www.ukcisa.org.uk - </a:t>
            </a:r>
            <a:r>
              <a:rPr lang="en-US" dirty="0" err="1"/>
              <a:t>İngiltere’de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ve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bilgiler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encrypted-tbn3.gstatic.com/images?q=tbn:ANd9GcQFyJLo8QOGtBye3BFExuFurU7i3asDA-XnhfYvvKCo_ALhb4R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05" y="2060848"/>
            <a:ext cx="3237301" cy="202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06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SAĞLIK HİZMETLERİNDEN YARARLANABİLİR  MİYİM?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7955476" cy="441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National Health Service (NHS)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hizmetlerinden</a:t>
            </a:r>
            <a:r>
              <a:rPr lang="tr-TR" dirty="0"/>
              <a:t> </a:t>
            </a:r>
            <a:r>
              <a:rPr lang="en-US" b="1" dirty="0" err="1"/>
              <a:t>ücretsiz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yararlanabilirsiniz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 descr="PreDeparture_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2462" y="3049820"/>
            <a:ext cx="4681537" cy="2652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5597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BANKA HESABI NASIL AÇABİLİRİM?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5943796" cy="4293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açmak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gerekenler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Pasaportunuz</a:t>
            </a:r>
            <a:endParaRPr lang="en-US" dirty="0"/>
          </a:p>
          <a:p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belgesi</a:t>
            </a:r>
            <a:endParaRPr lang="en-US" dirty="0"/>
          </a:p>
          <a:p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ülkenizdeki</a:t>
            </a:r>
            <a:r>
              <a:rPr lang="en-US" dirty="0"/>
              <a:t> ve </a:t>
            </a:r>
            <a:r>
              <a:rPr lang="en-US" dirty="0" err="1"/>
              <a:t>İngiltere’deki</a:t>
            </a:r>
            <a:r>
              <a:rPr lang="en-US" dirty="0"/>
              <a:t> </a:t>
            </a:r>
            <a:r>
              <a:rPr lang="en-US" dirty="0" err="1"/>
              <a:t>ikametgah</a:t>
            </a:r>
            <a:r>
              <a:rPr lang="en-US" dirty="0"/>
              <a:t> </a:t>
            </a:r>
            <a:r>
              <a:rPr lang="en-US" dirty="0" err="1"/>
              <a:t>belgeniz</a:t>
            </a:r>
            <a:endParaRPr lang="en-US" dirty="0"/>
          </a:p>
          <a:p>
            <a:r>
              <a:rPr lang="en-US" dirty="0" err="1"/>
              <a:t>Ülkenizdeki</a:t>
            </a:r>
            <a:r>
              <a:rPr lang="en-US" dirty="0"/>
              <a:t> </a:t>
            </a:r>
            <a:r>
              <a:rPr lang="en-US" dirty="0" err="1"/>
              <a:t>bankanızdan</a:t>
            </a:r>
            <a:r>
              <a:rPr lang="en-US" dirty="0"/>
              <a:t> </a:t>
            </a:r>
            <a:r>
              <a:rPr lang="en-US" dirty="0" err="1"/>
              <a:t>alınmış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referans</a:t>
            </a:r>
            <a:r>
              <a:rPr lang="en-US" dirty="0"/>
              <a:t> </a:t>
            </a:r>
            <a:r>
              <a:rPr lang="en-US" dirty="0" err="1"/>
              <a:t>mektubu</a:t>
            </a:r>
            <a:r>
              <a:rPr lang="en-US" dirty="0"/>
              <a:t> ve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dökümü</a:t>
            </a:r>
            <a:r>
              <a:rPr lang="en-US" dirty="0"/>
              <a:t>.</a:t>
            </a:r>
          </a:p>
          <a:p>
            <a:r>
              <a:rPr lang="en-US" dirty="0" err="1"/>
              <a:t>Yardım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üniversitenizin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ofislerine</a:t>
            </a:r>
            <a:r>
              <a:rPr lang="en-US" dirty="0"/>
              <a:t> </a:t>
            </a:r>
            <a:r>
              <a:rPr lang="en-US" dirty="0" err="1"/>
              <a:t>başvurun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www.ukcisa.org.uk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27" y="1575000"/>
            <a:ext cx="3021773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910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BRITISH COUNCIL</a:t>
            </a:r>
            <a:endParaRPr lang="en-US" dirty="0"/>
          </a:p>
        </p:txBody>
      </p:sp>
      <p:pic>
        <p:nvPicPr>
          <p:cNvPr id="6" name="Picture 2" descr="http://www.apexcollege.org.uk/images/new/britishcouncil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9" y="1342243"/>
            <a:ext cx="7765908" cy="4659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51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BİZ NELER YAPIYORUZ?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5943796" cy="42937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Eğitimde</a:t>
            </a:r>
            <a:r>
              <a:rPr lang="en-US" dirty="0"/>
              <a:t> </a:t>
            </a:r>
            <a:r>
              <a:rPr lang="en-US" dirty="0" err="1"/>
              <a:t>fırsatlar</a:t>
            </a:r>
            <a:r>
              <a:rPr lang="en-US" dirty="0"/>
              <a:t> </a:t>
            </a:r>
            <a:r>
              <a:rPr lang="en-US" dirty="0" err="1"/>
              <a:t>yaratmak</a:t>
            </a:r>
            <a:endParaRPr lang="en-US" dirty="0"/>
          </a:p>
          <a:p>
            <a:r>
              <a:rPr lang="en-US" dirty="0" err="1"/>
              <a:t>Yükseköğretim</a:t>
            </a:r>
            <a:r>
              <a:rPr lang="en-US" dirty="0"/>
              <a:t> ve </a:t>
            </a:r>
            <a:r>
              <a:rPr lang="en-US" dirty="0" err="1"/>
              <a:t>Mesleki</a:t>
            </a:r>
            <a:r>
              <a:rPr lang="en-US" dirty="0"/>
              <a:t> Eğitim</a:t>
            </a:r>
          </a:p>
          <a:p>
            <a:r>
              <a:rPr lang="tr-TR" dirty="0"/>
              <a:t>Bilimde Kadınlar</a:t>
            </a:r>
            <a:endParaRPr lang="en-US" dirty="0"/>
          </a:p>
          <a:p>
            <a:r>
              <a:rPr lang="en-US" dirty="0" err="1"/>
              <a:t>Mezunlar</a:t>
            </a:r>
            <a:r>
              <a:rPr lang="en-US" dirty="0"/>
              <a:t> </a:t>
            </a:r>
            <a:r>
              <a:rPr lang="en-US" dirty="0" err="1"/>
              <a:t>Platformu</a:t>
            </a:r>
            <a:endParaRPr lang="en-US" dirty="0"/>
          </a:p>
          <a:p>
            <a:r>
              <a:rPr lang="en-US" dirty="0" err="1"/>
              <a:t>Araştırmacı</a:t>
            </a:r>
            <a:r>
              <a:rPr lang="en-US" dirty="0"/>
              <a:t> </a:t>
            </a:r>
            <a:r>
              <a:rPr lang="en-US" dirty="0" err="1"/>
              <a:t>Platformu</a:t>
            </a:r>
            <a:endParaRPr lang="en-US" dirty="0"/>
          </a:p>
          <a:p>
            <a:r>
              <a:rPr lang="en-US" dirty="0"/>
              <a:t>Newton-</a:t>
            </a:r>
            <a:r>
              <a:rPr lang="en-US" dirty="0" err="1"/>
              <a:t>Katip</a:t>
            </a:r>
            <a:r>
              <a:rPr lang="en-US" dirty="0"/>
              <a:t> </a:t>
            </a:r>
            <a:r>
              <a:rPr lang="en-US" dirty="0" err="1"/>
              <a:t>Çelebi</a:t>
            </a:r>
            <a:r>
              <a:rPr lang="en-US" dirty="0"/>
              <a:t> </a:t>
            </a:r>
            <a:r>
              <a:rPr lang="en-US" dirty="0" err="1"/>
              <a:t>Fonu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https://encrypted-tbn3.gstatic.com/images?q=tbn:ANd9GcQrPNlS-lxHpx5P_N3T_ObsSG3jNPyCt9hAofIe8QkrwPgBzjql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73" y="3788933"/>
            <a:ext cx="4101027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2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BRITISH COUNCIL VE EĞİTİM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4464131" cy="429378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İngiltere’de</a:t>
            </a:r>
            <a:r>
              <a:rPr lang="en-US" dirty="0"/>
              <a:t> Eğitim </a:t>
            </a:r>
            <a:r>
              <a:rPr lang="en-US" dirty="0" err="1"/>
              <a:t>Günleri</a:t>
            </a:r>
            <a:r>
              <a:rPr lang="en-US" dirty="0"/>
              <a:t>  (Istanbul ve Ankara)</a:t>
            </a:r>
          </a:p>
          <a:p>
            <a:endParaRPr lang="en-US" dirty="0"/>
          </a:p>
          <a:p>
            <a:r>
              <a:rPr lang="en-US" dirty="0" err="1"/>
              <a:t>İngiltere’de</a:t>
            </a:r>
            <a:r>
              <a:rPr lang="en-US" dirty="0"/>
              <a:t> Eğitim ve </a:t>
            </a:r>
            <a:r>
              <a:rPr lang="en-US" dirty="0" err="1"/>
              <a:t>Ya</a:t>
            </a:r>
            <a:r>
              <a:rPr lang="tr-TR" dirty="0"/>
              <a:t>ş</a:t>
            </a:r>
            <a:r>
              <a:rPr lang="en-US" dirty="0"/>
              <a:t>am </a:t>
            </a:r>
            <a:r>
              <a:rPr lang="en-US" dirty="0" err="1"/>
              <a:t>hakkında</a:t>
            </a:r>
            <a:r>
              <a:rPr lang="en-US" dirty="0"/>
              <a:t> e-</a:t>
            </a:r>
            <a:r>
              <a:rPr lang="en-US" dirty="0" err="1"/>
              <a:t>bültenler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İngiltere’de</a:t>
            </a:r>
            <a:r>
              <a:rPr lang="en-US" dirty="0"/>
              <a:t> Eğitim ve </a:t>
            </a:r>
            <a:r>
              <a:rPr lang="en-US" dirty="0" err="1"/>
              <a:t>Ya</a:t>
            </a:r>
            <a:r>
              <a:rPr lang="tr-TR" dirty="0"/>
              <a:t>ş</a:t>
            </a:r>
            <a:r>
              <a:rPr lang="en-US" dirty="0"/>
              <a:t>am </a:t>
            </a:r>
            <a:r>
              <a:rPr lang="en-US" dirty="0" err="1"/>
              <a:t>sunumları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I:\EducationUK\BC SIEM\A02976-11-02-EXHIBITIONS\2013-2014\MARCH 2014\PHOTOS\201403087_EDUK Days\bc_education_days 318_resize_resize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29" y="3108961"/>
            <a:ext cx="4474972" cy="2975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60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BRITISH COUNCIL VE EĞİTİM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089469" y="1603833"/>
            <a:ext cx="4464131" cy="429378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tr-TR" sz="3600" dirty="0"/>
              <a:t>@trBritish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3600" dirty="0"/>
              <a:t>British Council Turkey</a:t>
            </a:r>
            <a:endParaRPr lang="en-US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19318" r="9989" b="19777"/>
          <a:stretch/>
        </p:blipFill>
        <p:spPr bwMode="auto">
          <a:xfrm>
            <a:off x="324000" y="3933056"/>
            <a:ext cx="3552019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9" y="2030692"/>
            <a:ext cx="1466413" cy="146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76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BİZE NASIL ULAŞABİLİRSİNİZ?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4464131" cy="42937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https://study-uk.britishcouncil.org/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www.britishcouncil.org.tr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tr-TR" dirty="0">
                <a:hlinkClick r:id="rId4"/>
              </a:rPr>
              <a:t>studyuk.turkey</a:t>
            </a:r>
            <a:r>
              <a:rPr lang="en-US" dirty="0">
                <a:hlinkClick r:id="rId4"/>
              </a:rPr>
              <a:t>@britishcouncil.org</a:t>
            </a:r>
            <a:r>
              <a:rPr lang="tr-TR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0212 355 5657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Eğitiminizde</a:t>
            </a:r>
            <a:r>
              <a:rPr lang="en-US" dirty="0"/>
              <a:t> </a:t>
            </a:r>
            <a:r>
              <a:rPr lang="en-US" dirty="0" err="1"/>
              <a:t>başarılar</a:t>
            </a:r>
            <a:r>
              <a:rPr lang="en-US" dirty="0"/>
              <a:t> </a:t>
            </a:r>
            <a:r>
              <a:rPr lang="en-US" dirty="0" err="1"/>
              <a:t>dileriz</a:t>
            </a:r>
            <a:r>
              <a:rPr lang="en-US" dirty="0"/>
              <a:t>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British Council</a:t>
            </a:r>
          </a:p>
          <a:p>
            <a:pPr marL="0" indent="0">
              <a:buNone/>
            </a:pPr>
            <a:r>
              <a:rPr lang="en-US" dirty="0"/>
              <a:t>Eğitim </a:t>
            </a:r>
            <a:r>
              <a:rPr lang="en-US" dirty="0" err="1"/>
              <a:t>Bölümü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YOUR JOURNEY STARTS</a:t>
            </a:r>
            <a:br>
              <a:rPr lang="tr-TR" dirty="0"/>
            </a:br>
            <a:r>
              <a:rPr lang="tr-TR" dirty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1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BİRLEŞİK KRALLIK’TA EĞİTİM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8229600" cy="405358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Kültürel</a:t>
            </a:r>
            <a:r>
              <a:rPr lang="en-US" dirty="0"/>
              <a:t> </a:t>
            </a:r>
            <a:r>
              <a:rPr lang="en-US" dirty="0" err="1"/>
              <a:t>çeşitlilik</a:t>
            </a:r>
            <a:endParaRPr lang="en-US" dirty="0"/>
          </a:p>
          <a:p>
            <a:r>
              <a:rPr lang="en-US" dirty="0" err="1"/>
              <a:t>Sanatsal</a:t>
            </a:r>
            <a:r>
              <a:rPr lang="en-US" dirty="0"/>
              <a:t> ve </a:t>
            </a:r>
            <a:r>
              <a:rPr lang="en-US" dirty="0" err="1"/>
              <a:t>sportif</a:t>
            </a:r>
            <a:r>
              <a:rPr lang="en-US" dirty="0"/>
              <a:t> </a:t>
            </a:r>
            <a:r>
              <a:rPr lang="en-US" dirty="0" err="1"/>
              <a:t>etkinlikler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www.skmagazine.eu/upload/images/Cultural-events-UK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28" y="2777679"/>
            <a:ext cx="2520083" cy="15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jsets.co.uk/pixclub/festiva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51" y="4311330"/>
            <a:ext cx="2741865" cy="1827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adaboutswing.co.uk/images/workshop-bicsimon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8" y="2906387"/>
            <a:ext cx="2083084" cy="307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gold.ac.uk/art/img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228355" y="4516672"/>
            <a:ext cx="2597577" cy="160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97" y="2777679"/>
            <a:ext cx="2929095" cy="1738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8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BİRLEŞİK KRALLIK’TA EĞİTİM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69654" y="1474324"/>
            <a:ext cx="3790765" cy="229426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~ 160 diploma </a:t>
            </a:r>
            <a:r>
              <a:rPr lang="en-US" dirty="0" err="1"/>
              <a:t>verebilen</a:t>
            </a:r>
            <a:r>
              <a:rPr lang="en-US" dirty="0"/>
              <a:t> </a:t>
            </a:r>
            <a:r>
              <a:rPr lang="en-US" dirty="0" err="1"/>
              <a:t>üniversite</a:t>
            </a:r>
            <a:r>
              <a:rPr lang="en-US" dirty="0"/>
              <a:t> ve </a:t>
            </a:r>
            <a:r>
              <a:rPr lang="en-US" dirty="0" err="1"/>
              <a:t>kolej</a:t>
            </a:r>
            <a:r>
              <a:rPr lang="en-US" dirty="0"/>
              <a:t> (</a:t>
            </a:r>
            <a:r>
              <a:rPr lang="en-US" dirty="0" err="1"/>
              <a:t>yetkili</a:t>
            </a:r>
            <a:r>
              <a:rPr lang="en-US" dirty="0"/>
              <a:t> </a:t>
            </a:r>
            <a:r>
              <a:rPr lang="en-US" dirty="0" err="1"/>
              <a:t>kurumlar</a:t>
            </a:r>
            <a:r>
              <a:rPr lang="en-US" dirty="0"/>
              <a:t>)</a:t>
            </a:r>
          </a:p>
          <a:p>
            <a:r>
              <a:rPr lang="en-US" dirty="0"/>
              <a:t>~ 700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diploma </a:t>
            </a:r>
            <a:r>
              <a:rPr lang="en-US" dirty="0" err="1"/>
              <a:t>veremeyen</a:t>
            </a:r>
            <a:r>
              <a:rPr lang="en-US" dirty="0"/>
              <a:t> </a:t>
            </a:r>
            <a:r>
              <a:rPr lang="en-US" dirty="0" err="1"/>
              <a:t>üniversite</a:t>
            </a:r>
            <a:r>
              <a:rPr lang="en-US" dirty="0"/>
              <a:t> ve </a:t>
            </a:r>
            <a:r>
              <a:rPr lang="en-US" dirty="0" err="1"/>
              <a:t>kolej</a:t>
            </a:r>
            <a:r>
              <a:rPr lang="en-US" dirty="0"/>
              <a:t> (</a:t>
            </a:r>
            <a:r>
              <a:rPr lang="en-US" dirty="0" err="1"/>
              <a:t>listelenmiş</a:t>
            </a:r>
            <a:r>
              <a:rPr lang="en-US" dirty="0"/>
              <a:t> </a:t>
            </a:r>
            <a:r>
              <a:rPr lang="en-US" dirty="0" err="1"/>
              <a:t>kurumlar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https://encrypted-tbn1.gstatic.com/images?q=tbn:ANd9GcQ3Gh4Z-46wqsYRxKsVokyPWmeP1Qw3RXt6LNLs1jBAG2anqAXl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795949"/>
            <a:ext cx="3492896" cy="2095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lovemytown.co.uk/images/oxfordu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4323"/>
            <a:ext cx="3707904" cy="2294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5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BİRLEŞİK KRALLIK’TA NE KADAR TÜRK ÖĞRENCİ VAR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8229600" cy="405358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b="1" dirty="0"/>
              <a:t>3.705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(2015/2016 HESA)</a:t>
            </a:r>
          </a:p>
          <a:p>
            <a:endParaRPr lang="tr-TR" dirty="0"/>
          </a:p>
          <a:p>
            <a:r>
              <a:rPr lang="en-US" sz="2400" b="1" dirty="0"/>
              <a:t>2/3</a:t>
            </a:r>
            <a:r>
              <a:rPr lang="en-US" dirty="0"/>
              <a:t>’ü </a:t>
            </a:r>
            <a:r>
              <a:rPr lang="en-US" dirty="0" err="1"/>
              <a:t>lisansüstü</a:t>
            </a:r>
            <a:r>
              <a:rPr lang="en-US" dirty="0"/>
              <a:t> </a:t>
            </a:r>
            <a:r>
              <a:rPr lang="en-US" dirty="0" err="1"/>
              <a:t>öğrenci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:\EducationUK\www.educationuk.org\images that i like\13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88" y="1456187"/>
            <a:ext cx="4694804" cy="3129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5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 ÖĞRENCİLER EN ÇOK HANGİ PROGRAMLARI TERCİH EDİYOR?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8229600" cy="405358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tr-TR" sz="2400" b="1" dirty="0"/>
              <a:t>LİSANS</a:t>
            </a:r>
          </a:p>
          <a:p>
            <a:r>
              <a:rPr lang="en-US" sz="2400" dirty="0" err="1"/>
              <a:t>İşletme</a:t>
            </a:r>
            <a:r>
              <a:rPr lang="en-US" sz="2400" dirty="0"/>
              <a:t> &amp; </a:t>
            </a:r>
            <a:r>
              <a:rPr lang="en-US" sz="2400" dirty="0" err="1"/>
              <a:t>iktisadi</a:t>
            </a:r>
            <a:r>
              <a:rPr lang="en-US" sz="2400" dirty="0"/>
              <a:t> </a:t>
            </a:r>
            <a:r>
              <a:rPr lang="en-US" sz="2400" dirty="0" err="1"/>
              <a:t>bilimler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Mühendislik</a:t>
            </a:r>
            <a:r>
              <a:rPr lang="en-US" sz="2400" dirty="0"/>
              <a:t> &amp; </a:t>
            </a:r>
            <a:r>
              <a:rPr lang="en-US" sz="2400" dirty="0" err="1"/>
              <a:t>teknoloji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Yaratıcı</a:t>
            </a:r>
            <a:r>
              <a:rPr lang="en-US" sz="2400" dirty="0"/>
              <a:t> </a:t>
            </a:r>
            <a:r>
              <a:rPr lang="en-US" sz="2400" dirty="0" err="1"/>
              <a:t>sanatlar</a:t>
            </a:r>
            <a:r>
              <a:rPr lang="en-US" sz="2400" dirty="0"/>
              <a:t> &amp; </a:t>
            </a:r>
            <a:r>
              <a:rPr lang="en-US" sz="2400" dirty="0" err="1"/>
              <a:t>tasarım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Sosyal</a:t>
            </a:r>
            <a:r>
              <a:rPr lang="en-US" sz="2400" dirty="0"/>
              <a:t> </a:t>
            </a:r>
            <a:r>
              <a:rPr lang="en-US" sz="2400" dirty="0" err="1"/>
              <a:t>bilimler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Yabancı</a:t>
            </a:r>
            <a:r>
              <a:rPr lang="en-US" sz="2400" dirty="0"/>
              <a:t> </a:t>
            </a:r>
            <a:r>
              <a:rPr lang="en-US" sz="2400" dirty="0" err="1"/>
              <a:t>dil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 descr="\\TR_IST1B_DC002\HOME$\semrayalcin\Desktop\BC Cardiff_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4" y="1950691"/>
            <a:ext cx="4245590" cy="283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0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SEÇENEKLERİM NELER?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000" y="1575000"/>
            <a:ext cx="8229600" cy="4053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/>
              <a:t>LİSANS</a:t>
            </a:r>
            <a:endParaRPr lang="en-US" b="1" dirty="0"/>
          </a:p>
          <a:p>
            <a:endParaRPr lang="tr-TR" dirty="0"/>
          </a:p>
          <a:p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Hazırlık</a:t>
            </a:r>
            <a:r>
              <a:rPr lang="en-US" dirty="0"/>
              <a:t> </a:t>
            </a:r>
            <a:r>
              <a:rPr lang="en-US" dirty="0" err="1"/>
              <a:t>Programları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     </a:t>
            </a:r>
            <a:r>
              <a:rPr lang="en-US" sz="1700" dirty="0"/>
              <a:t>3 </a:t>
            </a:r>
            <a:r>
              <a:rPr lang="en-US" sz="1700" dirty="0" err="1"/>
              <a:t>yıl</a:t>
            </a:r>
            <a:r>
              <a:rPr lang="en-US" sz="1700" dirty="0"/>
              <a:t> </a:t>
            </a:r>
            <a:r>
              <a:rPr lang="en-US" sz="1700" dirty="0" err="1"/>
              <a:t>süren</a:t>
            </a:r>
            <a:r>
              <a:rPr lang="en-US" sz="1700" dirty="0"/>
              <a:t> </a:t>
            </a:r>
            <a:r>
              <a:rPr lang="en-US" sz="1700" dirty="0" err="1"/>
              <a:t>lisans</a:t>
            </a:r>
            <a:r>
              <a:rPr lang="en-US" sz="1700" dirty="0"/>
              <a:t> </a:t>
            </a:r>
            <a:r>
              <a:rPr lang="en-US" sz="1700" dirty="0" err="1"/>
              <a:t>programları</a:t>
            </a:r>
            <a:r>
              <a:rPr lang="en-US" sz="1700" dirty="0"/>
              <a:t> – </a:t>
            </a:r>
            <a:r>
              <a:rPr lang="en-US" sz="1700" dirty="0" err="1"/>
              <a:t>İngiltere</a:t>
            </a:r>
            <a:r>
              <a:rPr lang="en-US" sz="1700" dirty="0"/>
              <a:t>, </a:t>
            </a:r>
            <a:r>
              <a:rPr lang="en-US" sz="1700" dirty="0" err="1"/>
              <a:t>Galler</a:t>
            </a:r>
            <a:r>
              <a:rPr lang="en-US" sz="1700" dirty="0"/>
              <a:t> ve </a:t>
            </a:r>
            <a:r>
              <a:rPr lang="en-US" sz="1700" dirty="0" err="1"/>
              <a:t>Kuzey</a:t>
            </a:r>
            <a:r>
              <a:rPr lang="en-US" sz="1700" dirty="0"/>
              <a:t> </a:t>
            </a:r>
            <a:r>
              <a:rPr lang="en-US" sz="1700" dirty="0" err="1"/>
              <a:t>İrlanda</a:t>
            </a:r>
            <a:endParaRPr lang="en-US" sz="1700" dirty="0"/>
          </a:p>
          <a:p>
            <a:endParaRPr lang="tr-TR" dirty="0"/>
          </a:p>
          <a:p>
            <a:r>
              <a:rPr lang="en-US" dirty="0"/>
              <a:t>Bachelor of Arts (BA)</a:t>
            </a:r>
          </a:p>
          <a:p>
            <a:r>
              <a:rPr lang="en-US" dirty="0"/>
              <a:t>Bachelor of Law (LLB)</a:t>
            </a:r>
          </a:p>
          <a:p>
            <a:r>
              <a:rPr lang="en-US" dirty="0"/>
              <a:t>Bachelor of Business Administration (BBA)</a:t>
            </a:r>
          </a:p>
          <a:p>
            <a:r>
              <a:rPr lang="en-US" dirty="0"/>
              <a:t>Bachelor of Music (BMus)</a:t>
            </a:r>
          </a:p>
          <a:p>
            <a:r>
              <a:rPr lang="en-US" dirty="0"/>
              <a:t>Bachelor of Education (</a:t>
            </a:r>
            <a:r>
              <a:rPr lang="en-US" dirty="0" err="1"/>
              <a:t>BEd</a:t>
            </a:r>
            <a:r>
              <a:rPr lang="en-US" dirty="0"/>
              <a:t>)</a:t>
            </a:r>
          </a:p>
          <a:p>
            <a:r>
              <a:rPr lang="en-US" dirty="0"/>
              <a:t>Bachelor of Veterinary Science (</a:t>
            </a:r>
            <a:r>
              <a:rPr lang="en-US" dirty="0" err="1"/>
              <a:t>BVSc</a:t>
            </a:r>
            <a:r>
              <a:rPr lang="en-US" dirty="0"/>
              <a:t>)</a:t>
            </a:r>
          </a:p>
          <a:p>
            <a:r>
              <a:rPr lang="en-US" dirty="0"/>
              <a:t>Bachelor of Science (BSc)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Master </a:t>
            </a:r>
            <a:r>
              <a:rPr lang="en-US" dirty="0" err="1"/>
              <a:t>derecesinde</a:t>
            </a:r>
            <a:r>
              <a:rPr lang="en-US" dirty="0"/>
              <a:t> </a:t>
            </a:r>
            <a:r>
              <a:rPr lang="en-US" dirty="0" err="1"/>
              <a:t>programlar</a:t>
            </a:r>
            <a:r>
              <a:rPr lang="en-US" dirty="0"/>
              <a:t> - </a:t>
            </a:r>
            <a:r>
              <a:rPr lang="en-US" dirty="0" err="1"/>
              <a:t>MEng</a:t>
            </a:r>
            <a:r>
              <a:rPr lang="en-US" dirty="0"/>
              <a:t>, </a:t>
            </a:r>
            <a:r>
              <a:rPr lang="en-US" dirty="0" err="1"/>
              <a:t>MChem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MA - </a:t>
            </a:r>
            <a:r>
              <a:rPr lang="en-US" dirty="0" err="1"/>
              <a:t>İskoçya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man reading broch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74" y="2666624"/>
            <a:ext cx="3573726" cy="1929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9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SEÇERKEN NELERE DİKKAT ETMELİYİM?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0538595"/>
              </p:ext>
            </p:extLst>
          </p:nvPr>
        </p:nvGraphicFramePr>
        <p:xfrm>
          <a:off x="670560" y="1386840"/>
          <a:ext cx="7883040" cy="446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89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1307</Words>
  <Application>Microsoft Office PowerPoint</Application>
  <PresentationFormat>On-screen Show (4:3)</PresentationFormat>
  <Paragraphs>349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 Unicode MS</vt:lpstr>
      <vt:lpstr>Arial</vt:lpstr>
      <vt:lpstr>Calibri</vt:lpstr>
      <vt:lpstr>Georgia</vt:lpstr>
      <vt:lpstr>Times</vt:lpstr>
      <vt:lpstr>Wingdings</vt:lpstr>
      <vt:lpstr>Office Theme</vt:lpstr>
      <vt:lpstr>GREAT BURSLARI VE BİRLEŞİK KRALLIK’TA EĞİTİM VE YAŞAM</vt:lpstr>
      <vt:lpstr>BİRLEŞİK KRALLIK’TA EĞİTİM</vt:lpstr>
      <vt:lpstr>NEDEN BİRLEŞİK KRALLIK’TA EĞİTİM</vt:lpstr>
      <vt:lpstr>NEDEN BİRLEŞİK KRALLIK’TA EĞİTİM</vt:lpstr>
      <vt:lpstr>NEDEN BİRLEŞİK KRALLIK’TA EĞİTİM</vt:lpstr>
      <vt:lpstr>BİRLEŞİK KRALLIK’TA NE KADAR TÜRK ÖĞRENCİ VAR?</vt:lpstr>
      <vt:lpstr>TÜRK ÖĞRENCİLER EN ÇOK HANGİ PROGRAMLARI TERCİH EDİYOR?</vt:lpstr>
      <vt:lpstr>PROGRAM SEÇENEKLERİM NELER?</vt:lpstr>
      <vt:lpstr>PROGRAM SEÇERKEN NELERE DİKKAT ETMELİYİM?</vt:lpstr>
      <vt:lpstr>PROGRAM SEÇERKEN NELERE DİKKAT ETMELİYİM?</vt:lpstr>
      <vt:lpstr>BAŞVURU KRİTERLERİ NELERDİR?</vt:lpstr>
      <vt:lpstr>NE ZAMAN BAŞVURMALIYIM?</vt:lpstr>
      <vt:lpstr>NE ZAMAN BAŞVURMALIYIM?</vt:lpstr>
      <vt:lpstr>GREAT BURSLARI</vt:lpstr>
      <vt:lpstr>BURS BULABİLİR MİYİM?</vt:lpstr>
      <vt:lpstr>İNGİLİZCE YETERLİLİĞİMİ NASIL  ÖLÇERİM?</vt:lpstr>
      <vt:lpstr>IELTS SINAVINA NASIL HAZIRLANIRIM?</vt:lpstr>
      <vt:lpstr>BAŞVURUMDAN SONRA NE OLUR?</vt:lpstr>
      <vt:lpstr>EĞİTİM ÜCRETLERİ NE KADAR?</vt:lpstr>
      <vt:lpstr>PROGRAM ARAŞTIRMASI NASIL YAPABİLİRİM?</vt:lpstr>
      <vt:lpstr>PROGRAM ARAŞTIRMASI NASIL YAPABİLİRİM?</vt:lpstr>
      <vt:lpstr>BİRLEŞİK KRALLIK’TA YAŞAM</vt:lpstr>
      <vt:lpstr>BİRLEŞİK KRALLIK’TA YAŞAM</vt:lpstr>
      <vt:lpstr>NE KADAR BÜTÇEYE İHTİYACIM VAR?</vt:lpstr>
      <vt:lpstr>KONAKLAMA NASIL AYARLAYABİLİRİM?</vt:lpstr>
      <vt:lpstr>KONAKLAMA SEÇENEKLERİM NELER?</vt:lpstr>
      <vt:lpstr>HANGİ VİZEYE İHTİYACIM VAR?</vt:lpstr>
      <vt:lpstr>EĞİTİMİM SIRASINDA ÇALIŞABİLİR MİYİM?</vt:lpstr>
      <vt:lpstr>YAŞAYACAĞIM YERE NASIL ULAŞIRIM?</vt:lpstr>
      <vt:lpstr>YAŞAYACAĞIM BÖLGE HAKKINDA  NEREDEN BİLGİ BULABİLİRİM?</vt:lpstr>
      <vt:lpstr>SAĞLIK HİZMETLERİNDEN YARARLANABİLİR  MİYİM?</vt:lpstr>
      <vt:lpstr>BANKA HESABI NASIL AÇABİLİRİM?</vt:lpstr>
      <vt:lpstr>BRITISH COUNCIL</vt:lpstr>
      <vt:lpstr>BİZ NELER YAPIYORUZ?</vt:lpstr>
      <vt:lpstr>BRITISH COUNCIL VE EĞİTİM</vt:lpstr>
      <vt:lpstr>BRITISH COUNCIL VE EĞİTİM</vt:lpstr>
      <vt:lpstr>BİZE NASIL ULAŞABİLİRSİNİZ?</vt:lpstr>
      <vt:lpstr>YOUR JOURNEY STARTS HERE</vt:lpstr>
    </vt:vector>
  </TitlesOfParts>
  <Company>British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Bains</dc:creator>
  <cp:lastModifiedBy>Yalcin, Semra (Turkey)</cp:lastModifiedBy>
  <cp:revision>44</cp:revision>
  <dcterms:created xsi:type="dcterms:W3CDTF">2016-11-30T15:45:45Z</dcterms:created>
  <dcterms:modified xsi:type="dcterms:W3CDTF">2018-11-04T09:09:41Z</dcterms:modified>
</cp:coreProperties>
</file>