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7" r:id="rId2"/>
    <p:sldId id="257" r:id="rId3"/>
    <p:sldId id="261" r:id="rId4"/>
    <p:sldId id="265" r:id="rId5"/>
    <p:sldId id="266" r:id="rId6"/>
    <p:sldId id="267" r:id="rId7"/>
    <p:sldId id="302" r:id="rId8"/>
    <p:sldId id="269" r:id="rId9"/>
    <p:sldId id="270" r:id="rId10"/>
    <p:sldId id="272" r:id="rId11"/>
    <p:sldId id="297" r:id="rId12"/>
    <p:sldId id="306" r:id="rId13"/>
    <p:sldId id="296" r:id="rId14"/>
    <p:sldId id="304" r:id="rId15"/>
    <p:sldId id="288" r:id="rId16"/>
    <p:sldId id="277" r:id="rId17"/>
    <p:sldId id="279" r:id="rId18"/>
    <p:sldId id="299" r:id="rId19"/>
    <p:sldId id="300" r:id="rId20"/>
    <p:sldId id="282" r:id="rId21"/>
    <p:sldId id="283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gce Ozyurt" initials="TO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699"/>
    <a:srgbClr val="445296"/>
    <a:srgbClr val="333669"/>
    <a:srgbClr val="138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FA2B-4706-48DA-941C-B6CBF6789B84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3B1D8-98A8-4F04-ABE2-AE6565CAF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8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B1D8-98A8-4F04-ABE2-AE6565CAF5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87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B1D8-98A8-4F04-ABE2-AE6565CAF5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4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5C156-E533-49B6-BDE1-38343389DA6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1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6400800" cy="3429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6400800" cy="533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tr-T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7179C-CC24-4F68-8649-E1F35E4EFF8C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idx="1" hasCustomPrompt="1"/>
          </p:nvPr>
        </p:nvSpPr>
        <p:spPr bwMode="auto">
          <a:xfrm>
            <a:off x="2057400" y="2286000"/>
            <a:ext cx="6324600" cy="381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2pPr marL="0" indent="-187200" algn="l">
              <a:lnSpc>
                <a:spcPct val="100000"/>
              </a:lnSpc>
              <a:spcBef>
                <a:spcPts val="432"/>
              </a:spcBef>
              <a:buFont typeface="Arial"/>
              <a:buNone/>
              <a:defRPr b="0"/>
            </a:lvl2pPr>
            <a:lvl3pPr>
              <a:defRPr b="0"/>
            </a:lvl3pPr>
            <a:lvl4pPr marL="0" indent="-187200">
              <a:lnSpc>
                <a:spcPct val="100000"/>
              </a:lnSpc>
              <a:spcBef>
                <a:spcPts val="432"/>
              </a:spcBef>
              <a:buClr>
                <a:srgbClr val="00A4FF"/>
              </a:buClr>
              <a:buFont typeface="Wingdings" charset="2"/>
              <a:buChar char="§"/>
              <a:defRPr b="0"/>
            </a:lvl4pPr>
            <a:lvl5pPr>
              <a:defRPr b="0"/>
            </a:lvl5pPr>
          </a:lstStyle>
          <a:p>
            <a:pPr lvl="1"/>
            <a:r>
              <a:rPr lang="nl-NL" dirty="0"/>
              <a:t>Platte tekst</a:t>
            </a:r>
          </a:p>
          <a:p>
            <a:pPr lvl="3"/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057400" y="1295400"/>
            <a:ext cx="63246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412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3001963"/>
          </a:xfrm>
        </p:spPr>
        <p:txBody>
          <a:bodyPr/>
          <a:lstStyle/>
          <a:p>
            <a:pPr lvl="0"/>
            <a:r>
              <a:rPr lang="tr-TR" dirty="0"/>
              <a:t>Click to edit Master text styles</a:t>
            </a:r>
          </a:p>
          <a:p>
            <a:pPr lvl="1"/>
            <a:r>
              <a:rPr lang="tr-TR" dirty="0"/>
              <a:t>Second level</a:t>
            </a:r>
          </a:p>
          <a:p>
            <a:pPr lvl="2"/>
            <a:r>
              <a:rPr lang="tr-TR" dirty="0"/>
              <a:t>Third level</a:t>
            </a:r>
          </a:p>
          <a:p>
            <a:pPr lvl="3"/>
            <a:r>
              <a:rPr lang="tr-TR" dirty="0"/>
              <a:t>Fourth level</a:t>
            </a:r>
          </a:p>
          <a:p>
            <a:pPr lvl="4"/>
            <a:r>
              <a:rPr lang="tr-TR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6705600" cy="457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tr-T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719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4717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1"/>
            <a:ext cx="3657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1"/>
            <a:ext cx="3657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365933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3660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45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41211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76600"/>
            <a:ext cx="3008313" cy="2849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56" y="2057400"/>
            <a:ext cx="211534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2057400"/>
            <a:ext cx="52578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7056" y="2645568"/>
            <a:ext cx="2115344" cy="3069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0" y="6096000"/>
            <a:ext cx="9144000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04" y="2408237"/>
            <a:ext cx="8349996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E04C-FDC2-9F43-BC9E-FE9D275F55A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A259E-BA0D-984C-9B1B-8E2B32E0AC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udyholland-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86600" y="86840"/>
            <a:ext cx="1673298" cy="166576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781800" y="6324600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none" dirty="0" err="1">
                <a:ln>
                  <a:noFill/>
                </a:ln>
                <a:solidFill>
                  <a:srgbClr val="FF6600"/>
                </a:solidFill>
              </a:rPr>
              <a:t>www.nesoturkey.org</a:t>
            </a:r>
            <a:endParaRPr lang="en-US" sz="1800" u="none" dirty="0">
              <a:ln>
                <a:noFill/>
              </a:ln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51521" y="264528"/>
            <a:ext cx="1800199" cy="665403"/>
          </a:xfrm>
          <a:prstGeom prst="rect">
            <a:avLst/>
          </a:prstGeom>
        </p:spPr>
      </p:pic>
      <p:pic>
        <p:nvPicPr>
          <p:cNvPr id="2" name="Picture 1" descr="NFNESO-Logo-RGB_Logo - Orange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" y="6221717"/>
            <a:ext cx="2483768" cy="591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inholland.nl/scholarships/highlighted-scholarships/nn-future-matters-scholarship" TargetMode="External"/><Relationship Id="rId2" Type="http://schemas.openxmlformats.org/officeDocument/2006/relationships/hyperlink" Target="http://www.studyinholland.nl/hollandscholarshi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landavesen.nl/seyahat-ve-yasa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studyinholland.nl/practical-matters/hous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inholland.nl/" TargetMode="External"/><Relationship Id="rId2" Type="http://schemas.openxmlformats.org/officeDocument/2006/relationships/hyperlink" Target="http://www.nesoturke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ielink.nl/" TargetMode="External"/><Relationship Id="rId5" Type="http://schemas.openxmlformats.org/officeDocument/2006/relationships/hyperlink" Target="http://www.grantfinder.nl/" TargetMode="External"/><Relationship Id="rId4" Type="http://schemas.openxmlformats.org/officeDocument/2006/relationships/hyperlink" Target="http://www.studyfinder.n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urkey@neso-epnuffic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://www.nesoturkey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finder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gates.nl/national-rating-netherlands-universities-applied-sciences/" TargetMode="External"/><Relationship Id="rId2" Type="http://schemas.openxmlformats.org/officeDocument/2006/relationships/hyperlink" Target="http://www.webometrics.inf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Custom 7">
            <a:hlinkClick r:id="" action="ppaction://noaction" highlightClick="1"/>
          </p:cNvPr>
          <p:cNvSpPr>
            <a:spLocks/>
          </p:cNvSpPr>
          <p:nvPr/>
        </p:nvSpPr>
        <p:spPr>
          <a:xfrm>
            <a:off x="5686714" y="3501008"/>
            <a:ext cx="2485266" cy="252028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Custom 5">
            <a:hlinkClick r:id="" action="ppaction://noaction" highlightClick="1"/>
          </p:cNvPr>
          <p:cNvSpPr>
            <a:spLocks/>
          </p:cNvSpPr>
          <p:nvPr/>
        </p:nvSpPr>
        <p:spPr>
          <a:xfrm>
            <a:off x="3959462" y="1844824"/>
            <a:ext cx="3600000" cy="3600000"/>
          </a:xfrm>
          <a:prstGeom prst="actionButtonBlank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95936" y="1916832"/>
            <a:ext cx="3527912" cy="172819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415699"/>
                </a:solidFill>
                <a:latin typeface="Arial" charset="0"/>
                <a:ea typeface="+mn-ea"/>
                <a:cs typeface="+mn-cs"/>
              </a:rPr>
              <a:t>Study in Holland: </a:t>
            </a:r>
            <a:br>
              <a:rPr lang="en-US" sz="3200" dirty="0">
                <a:solidFill>
                  <a:srgbClr val="415699"/>
                </a:solidFill>
                <a:latin typeface="Arial" charset="0"/>
                <a:ea typeface="+mn-ea"/>
                <a:cs typeface="+mn-cs"/>
              </a:rPr>
            </a:br>
            <a:r>
              <a:rPr lang="en-US" sz="3200" dirty="0">
                <a:solidFill>
                  <a:srgbClr val="415699"/>
                </a:solidFill>
                <a:latin typeface="Arial" charset="0"/>
                <a:ea typeface="+mn-ea"/>
                <a:cs typeface="+mn-cs"/>
              </a:rPr>
              <a:t>open to international minds</a:t>
            </a:r>
            <a:endParaRPr lang="tr-TR" sz="3200" dirty="0">
              <a:solidFill>
                <a:srgbClr val="4156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95936" y="3645024"/>
            <a:ext cx="3527912" cy="1728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sz="1900" b="1" dirty="0">
              <a:solidFill>
                <a:schemeClr val="bg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1900" b="1" dirty="0" err="1">
                <a:solidFill>
                  <a:schemeClr val="bg1"/>
                </a:solidFill>
                <a:latin typeface="Arial" charset="0"/>
              </a:rPr>
              <a:t>Nuffic</a:t>
            </a:r>
            <a:r>
              <a:rPr lang="en-US" sz="1900" b="1" dirty="0">
                <a:solidFill>
                  <a:schemeClr val="bg1"/>
                </a:solidFill>
                <a:latin typeface="Arial" charset="0"/>
              </a:rPr>
              <a:t> | N</a:t>
            </a:r>
            <a:r>
              <a:rPr lang="tr-TR" sz="1900" b="1" dirty="0">
                <a:solidFill>
                  <a:schemeClr val="bg1"/>
                </a:solidFill>
                <a:latin typeface="Arial" charset="0"/>
              </a:rPr>
              <a:t>eso</a:t>
            </a:r>
            <a:r>
              <a:rPr lang="en-US" sz="1900" b="1" dirty="0">
                <a:solidFill>
                  <a:schemeClr val="bg1"/>
                </a:solidFill>
                <a:latin typeface="Arial" charset="0"/>
              </a:rPr>
              <a:t> Turkey</a:t>
            </a:r>
          </a:p>
          <a:p>
            <a:pPr marL="0" indent="0">
              <a:buNone/>
            </a:pPr>
            <a:r>
              <a:rPr lang="en-GB" sz="1900" b="1">
                <a:solidFill>
                  <a:schemeClr val="bg1"/>
                </a:solidFill>
                <a:latin typeface="Arial" charset="0"/>
              </a:rPr>
              <a:t>November</a:t>
            </a:r>
            <a:r>
              <a:rPr lang="tr-TR" sz="19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tr-TR" sz="1900" b="1" dirty="0">
                <a:solidFill>
                  <a:schemeClr val="bg1"/>
                </a:solidFill>
                <a:latin typeface="Arial" charset="0"/>
              </a:rPr>
              <a:t>201</a:t>
            </a:r>
            <a:r>
              <a:rPr lang="en-GB" sz="1900" b="1" dirty="0">
                <a:solidFill>
                  <a:schemeClr val="bg1"/>
                </a:solidFill>
                <a:latin typeface="Arial" charset="0"/>
              </a:rPr>
              <a:t>8</a:t>
            </a:r>
            <a:br>
              <a:rPr lang="en-GB" sz="1900" b="1" dirty="0">
                <a:solidFill>
                  <a:schemeClr val="bg1"/>
                </a:solidFill>
                <a:latin typeface="Arial" charset="0"/>
              </a:rPr>
            </a:br>
            <a:endParaRPr lang="en-US" sz="1900" b="1" dirty="0">
              <a:solidFill>
                <a:schemeClr val="bg1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chemeClr val="bg1"/>
                </a:solidFill>
                <a:latin typeface="Arial" charset="0"/>
              </a:rPr>
              <a:t>Merve Kalyoncu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bg1"/>
                </a:solidFill>
                <a:latin typeface="Arial" charset="0"/>
              </a:rPr>
              <a:t>Chief Representative Officer</a:t>
            </a:r>
          </a:p>
        </p:txBody>
      </p:sp>
    </p:spTree>
    <p:extLst>
      <p:ext uri="{BB962C8B-B14F-4D97-AF65-F5344CB8AC3E}">
        <p14:creationId xmlns:p14="http://schemas.microsoft.com/office/powerpoint/2010/main" val="57317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132856"/>
            <a:ext cx="7582151" cy="4003393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None/>
            </a:pPr>
            <a:r>
              <a:rPr lang="en-US" sz="4800" b="1" dirty="0">
                <a:solidFill>
                  <a:srgbClr val="415699"/>
                </a:solidFill>
              </a:rPr>
              <a:t>Research Universities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415699"/>
                </a:solidFill>
              </a:rPr>
              <a:t>Academic study and research</a:t>
            </a:r>
          </a:p>
          <a:p>
            <a:pPr>
              <a:buFontTx/>
              <a:buNone/>
            </a:pPr>
            <a:endParaRPr lang="en-US" sz="4800" b="1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r>
              <a:rPr lang="en-US" sz="4800" b="1" dirty="0">
                <a:solidFill>
                  <a:srgbClr val="415699"/>
                </a:solidFill>
              </a:rPr>
              <a:t>Universities of Applied Sciences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415699"/>
                </a:solidFill>
              </a:rPr>
              <a:t>Practical application of knowledge</a:t>
            </a:r>
          </a:p>
          <a:p>
            <a:pPr marL="0" indent="0">
              <a:buNone/>
            </a:pPr>
            <a:endParaRPr lang="en-US" sz="4800" dirty="0">
              <a:solidFill>
                <a:srgbClr val="415699"/>
              </a:solidFill>
            </a:endParaRPr>
          </a:p>
          <a:p>
            <a:pPr>
              <a:buFont typeface="Times" pitchFamily="18" charset="0"/>
              <a:buNone/>
            </a:pPr>
            <a:r>
              <a:rPr lang="en-US" sz="4800" b="1" dirty="0">
                <a:solidFill>
                  <a:srgbClr val="415699"/>
                </a:solidFill>
              </a:rPr>
              <a:t>Institutes of International Education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415699"/>
                </a:solidFill>
              </a:rPr>
              <a:t>Focus on development oriented courses in small, intercultural groups</a:t>
            </a:r>
          </a:p>
          <a:p>
            <a:pPr marL="0" indent="0">
              <a:buNone/>
            </a:pPr>
            <a:endParaRPr lang="en-GB" sz="4800" dirty="0">
              <a:solidFill>
                <a:srgbClr val="41569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4800" dirty="0">
                <a:solidFill>
                  <a:srgbClr val="415699"/>
                </a:solidFill>
              </a:rPr>
              <a:t>Bologna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800" dirty="0">
                <a:solidFill>
                  <a:srgbClr val="415699"/>
                </a:solidFill>
              </a:rPr>
              <a:t>ECTS points (European Credit Transfer and Accumulation System)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415699"/>
                </a:solidFill>
              </a:rPr>
              <a:t>Dutch higher education system</a:t>
            </a:r>
            <a:endParaRPr lang="en-GB" b="1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2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415699"/>
                </a:solidFill>
              </a:rPr>
              <a:t>Bachelor degrees</a:t>
            </a:r>
            <a:endParaRPr lang="en-GB" b="1" dirty="0">
              <a:solidFill>
                <a:srgbClr val="415699"/>
              </a:solidFill>
            </a:endParaRPr>
          </a:p>
        </p:txBody>
      </p:sp>
      <p:sp>
        <p:nvSpPr>
          <p:cNvPr id="4" name="Tekstvak 5"/>
          <p:cNvSpPr txBox="1"/>
          <p:nvPr/>
        </p:nvSpPr>
        <p:spPr>
          <a:xfrm>
            <a:off x="683568" y="2401986"/>
            <a:ext cx="3888432" cy="3046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u="sng" dirty="0"/>
              <a:t>Research </a:t>
            </a:r>
            <a:r>
              <a:rPr lang="tr-TR" sz="2400" u="sng" dirty="0"/>
              <a:t>U</a:t>
            </a:r>
            <a:r>
              <a:rPr lang="en-US" sz="2400" u="sng" dirty="0" err="1"/>
              <a:t>niversi</a:t>
            </a:r>
            <a:r>
              <a:rPr lang="tr-TR" sz="2400" u="sng" dirty="0"/>
              <a:t>ties</a:t>
            </a:r>
            <a:endParaRPr lang="en-US" sz="2400" u="sng" dirty="0"/>
          </a:p>
          <a:p>
            <a:pPr eaLnBrk="0" hangingPunct="0">
              <a:defRPr/>
            </a:pPr>
            <a:endParaRPr lang="en-US" sz="2400" dirty="0"/>
          </a:p>
          <a:p>
            <a:pPr eaLnBrk="0" hangingPunct="0">
              <a:defRPr/>
            </a:pPr>
            <a:r>
              <a:rPr lang="en-US" sz="2400" dirty="0"/>
              <a:t>Academic study/research</a:t>
            </a:r>
          </a:p>
          <a:p>
            <a:pPr eaLnBrk="0" hangingPunct="0">
              <a:defRPr/>
            </a:pPr>
            <a:endParaRPr lang="en-US" sz="2400" dirty="0"/>
          </a:p>
          <a:p>
            <a:pPr eaLnBrk="0" hangingPunct="0">
              <a:defRPr/>
            </a:pPr>
            <a:r>
              <a:rPr lang="en-US" sz="2400" dirty="0"/>
              <a:t>3 years </a:t>
            </a:r>
          </a:p>
          <a:p>
            <a:pPr eaLnBrk="0" hangingPunct="0">
              <a:defRPr/>
            </a:pPr>
            <a:endParaRPr lang="en-US" sz="2400" dirty="0"/>
          </a:p>
          <a:p>
            <a:pPr eaLnBrk="0" hangingPunct="0">
              <a:defRPr/>
            </a:pPr>
            <a:r>
              <a:rPr lang="en-US" sz="2400" dirty="0"/>
              <a:t>Degree: Bachelor of Arts (BA) / Bachelor of Science (BSc)</a:t>
            </a:r>
            <a:endParaRPr lang="en-US" sz="2000" dirty="0"/>
          </a:p>
        </p:txBody>
      </p:sp>
      <p:sp>
        <p:nvSpPr>
          <p:cNvPr id="5" name="Tekstvak 5"/>
          <p:cNvSpPr txBox="1"/>
          <p:nvPr/>
        </p:nvSpPr>
        <p:spPr>
          <a:xfrm>
            <a:off x="4650470" y="2401986"/>
            <a:ext cx="3953977" cy="3046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u="sng" dirty="0"/>
              <a:t>University of Applied Sciences</a:t>
            </a:r>
          </a:p>
          <a:p>
            <a:pPr eaLnBrk="0" hangingPunct="0">
              <a:defRPr/>
            </a:pPr>
            <a:endParaRPr lang="en-US" sz="2400" dirty="0"/>
          </a:p>
          <a:p>
            <a:pPr>
              <a:defRPr/>
            </a:pPr>
            <a:r>
              <a:rPr lang="nl-NL" sz="2400" dirty="0"/>
              <a:t>Practically oriented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4 years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Degree: Bachelor (B) + </a:t>
            </a:r>
            <a:r>
              <a:rPr lang="nl-NL" sz="2400" i="1" dirty="0"/>
              <a:t>field of study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331702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96752"/>
            <a:ext cx="7355160" cy="769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b="1" dirty="0">
                <a:solidFill>
                  <a:srgbClr val="415699"/>
                </a:solidFill>
              </a:rPr>
              <a:t>s</a:t>
            </a:r>
            <a:r>
              <a:rPr lang="tr-TR" sz="2700" b="1" dirty="0">
                <a:solidFill>
                  <a:srgbClr val="415699"/>
                </a:solidFill>
              </a:rPr>
              <a:t>tudyfinder.nl</a:t>
            </a:r>
            <a:br>
              <a:rPr lang="tr-TR" sz="2700" b="1" dirty="0">
                <a:solidFill>
                  <a:srgbClr val="415699"/>
                </a:solidFill>
              </a:rPr>
            </a:br>
            <a:r>
              <a:rPr lang="tr-TR" sz="2700" b="1" dirty="0">
                <a:solidFill>
                  <a:srgbClr val="415699"/>
                </a:solidFill>
              </a:rPr>
              <a:t>	Bachelor</a:t>
            </a:r>
            <a:r>
              <a:rPr lang="en-GB" sz="2700" b="1" dirty="0">
                <a:solidFill>
                  <a:srgbClr val="415699"/>
                </a:solidFill>
              </a:rPr>
              <a:t> programmes </a:t>
            </a:r>
            <a:r>
              <a:rPr lang="tr-TR" sz="2700" b="1" dirty="0">
                <a:solidFill>
                  <a:srgbClr val="415699"/>
                </a:solidFill>
              </a:rPr>
              <a:t>in the Netherlands</a:t>
            </a:r>
          </a:p>
          <a:p>
            <a:endParaRPr lang="en-GB" sz="2100" b="1" dirty="0">
              <a:solidFill>
                <a:srgbClr val="415699"/>
              </a:solidFill>
            </a:endParaRPr>
          </a:p>
          <a:p>
            <a:endParaRPr lang="en-GB" sz="2100" b="1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C1594F-D9B5-482B-863E-61C02EFB8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02855"/>
            <a:ext cx="3456384" cy="2728876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5AD0536-A9EE-4D44-81C6-9EAEF85CB45A}"/>
              </a:ext>
            </a:extLst>
          </p:cNvPr>
          <p:cNvSpPr txBox="1">
            <a:spLocks/>
          </p:cNvSpPr>
          <p:nvPr/>
        </p:nvSpPr>
        <p:spPr>
          <a:xfrm>
            <a:off x="4557464" y="2354734"/>
            <a:ext cx="3254896" cy="3495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r-TR" sz="2100" b="1" dirty="0">
                <a:solidFill>
                  <a:srgbClr val="415699"/>
                </a:solidFill>
              </a:rPr>
              <a:t>Psychology</a:t>
            </a:r>
          </a:p>
          <a:p>
            <a:pPr marL="0" indent="0">
              <a:buFont typeface="Arial"/>
              <a:buNone/>
            </a:pPr>
            <a:r>
              <a:rPr lang="tr-TR" sz="2100" dirty="0">
                <a:solidFill>
                  <a:srgbClr val="415699"/>
                </a:solidFill>
              </a:rPr>
              <a:t>2</a:t>
            </a:r>
            <a:r>
              <a:rPr lang="en-GB" sz="2100" dirty="0">
                <a:solidFill>
                  <a:srgbClr val="415699"/>
                </a:solidFill>
              </a:rPr>
              <a:t>4</a:t>
            </a:r>
            <a:r>
              <a:rPr lang="tr-TR" sz="2100" dirty="0">
                <a:solidFill>
                  <a:srgbClr val="415699"/>
                </a:solidFill>
              </a:rPr>
              <a:t> results</a:t>
            </a:r>
            <a:br>
              <a:rPr lang="tr-TR" sz="2100" dirty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55576" y="2348880"/>
            <a:ext cx="3254896" cy="349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100" b="1" dirty="0">
                <a:solidFill>
                  <a:srgbClr val="415699"/>
                </a:solidFill>
              </a:rPr>
              <a:t>International Relations</a:t>
            </a:r>
          </a:p>
          <a:p>
            <a:pPr marL="0" indent="0">
              <a:buNone/>
            </a:pPr>
            <a:r>
              <a:rPr lang="en-GB" sz="2100" dirty="0">
                <a:solidFill>
                  <a:srgbClr val="415699"/>
                </a:solidFill>
              </a:rPr>
              <a:t>218</a:t>
            </a:r>
            <a:r>
              <a:rPr lang="tr-TR" sz="2100" dirty="0">
                <a:solidFill>
                  <a:srgbClr val="415699"/>
                </a:solidFill>
              </a:rPr>
              <a:t> results</a:t>
            </a:r>
            <a:br>
              <a:rPr lang="tr-TR" sz="2100" dirty="0">
                <a:solidFill>
                  <a:schemeClr val="tx2"/>
                </a:solidFill>
              </a:rPr>
            </a:b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120736-FFBD-457F-A479-0B3EBC37F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202855"/>
            <a:ext cx="4536504" cy="27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8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3"/>
            <a:ext cx="8435280" cy="4248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GB" sz="2200" kern="0" dirty="0">
                <a:solidFill>
                  <a:srgbClr val="415699"/>
                </a:solidFill>
              </a:rPr>
              <a:t>Scholarships offered by the Dutch government or private institutions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i="1" kern="0" dirty="0">
                <a:solidFill>
                  <a:srgbClr val="415699"/>
                </a:solidFill>
              </a:rPr>
              <a:t>The Holland Scholarship</a:t>
            </a:r>
            <a:br>
              <a:rPr lang="en-GB" sz="1800" i="1" kern="0" dirty="0">
                <a:solidFill>
                  <a:srgbClr val="415699"/>
                </a:solidFill>
              </a:rPr>
            </a:br>
            <a:r>
              <a:rPr lang="en-GB" sz="1800" i="1" kern="0" dirty="0">
                <a:solidFill>
                  <a:srgbClr val="415699"/>
                </a:solidFill>
                <a:hlinkClick r:id="rId2"/>
              </a:rPr>
              <a:t>www.studyinholland.nl/hollandscholarship</a:t>
            </a:r>
            <a:r>
              <a:rPr lang="en-GB" sz="1500" i="1" kern="0" dirty="0">
                <a:solidFill>
                  <a:srgbClr val="415699"/>
                </a:solidFill>
              </a:rPr>
              <a:t> - Deadlines </a:t>
            </a:r>
            <a:r>
              <a:rPr lang="en-GB" sz="1500" b="1" i="1" kern="0" dirty="0">
                <a:solidFill>
                  <a:srgbClr val="415699"/>
                </a:solidFill>
              </a:rPr>
              <a:t>1 February</a:t>
            </a:r>
            <a:r>
              <a:rPr lang="en-GB" sz="1500" i="1" kern="0" dirty="0">
                <a:solidFill>
                  <a:srgbClr val="415699"/>
                </a:solidFill>
              </a:rPr>
              <a:t> &amp; </a:t>
            </a:r>
            <a:r>
              <a:rPr lang="en-GB" sz="1500" b="1" i="1" kern="0" dirty="0">
                <a:solidFill>
                  <a:srgbClr val="415699"/>
                </a:solidFill>
              </a:rPr>
              <a:t>1 May</a:t>
            </a:r>
            <a:r>
              <a:rPr lang="en-GB" sz="1500" i="1" kern="0" dirty="0">
                <a:solidFill>
                  <a:srgbClr val="415699"/>
                </a:solidFill>
              </a:rPr>
              <a:t> 2018</a:t>
            </a:r>
            <a:br>
              <a:rPr lang="en-GB" sz="1500" i="1" kern="0" dirty="0">
                <a:solidFill>
                  <a:srgbClr val="415699"/>
                </a:solidFill>
              </a:rPr>
            </a:br>
            <a:endParaRPr lang="en-GB" sz="1500" i="1" kern="0" dirty="0">
              <a:solidFill>
                <a:srgbClr val="415699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GB" sz="1800" i="1" kern="0" dirty="0">
                <a:solidFill>
                  <a:srgbClr val="415699"/>
                </a:solidFill>
              </a:rPr>
              <a:t>NN Future Matters Scholarship</a:t>
            </a:r>
            <a:br>
              <a:rPr lang="en-GB" sz="2400" i="1" kern="0" dirty="0">
                <a:solidFill>
                  <a:srgbClr val="415699"/>
                </a:solidFill>
              </a:rPr>
            </a:br>
            <a:r>
              <a:rPr lang="en-GB" sz="1800" i="1" kern="0" dirty="0">
                <a:solidFill>
                  <a:srgbClr val="415699"/>
                </a:solidFill>
                <a:hlinkClick r:id="rId3"/>
              </a:rPr>
              <a:t>https://www.studyinholland.nl/scholarships/highlighted-scholarships/nn-future-matters-scholarship</a:t>
            </a:r>
            <a:r>
              <a:rPr lang="en-GB" sz="1800" i="1" kern="0" dirty="0">
                <a:solidFill>
                  <a:srgbClr val="415699"/>
                </a:solidFill>
              </a:rPr>
              <a:t> -</a:t>
            </a:r>
            <a:r>
              <a:rPr lang="en-GB" sz="2000" i="1" kern="0" dirty="0">
                <a:solidFill>
                  <a:srgbClr val="415699"/>
                </a:solidFill>
              </a:rPr>
              <a:t> </a:t>
            </a:r>
            <a:r>
              <a:rPr lang="en-GB" sz="1500" i="1" kern="0" dirty="0">
                <a:solidFill>
                  <a:srgbClr val="415699"/>
                </a:solidFill>
              </a:rPr>
              <a:t>Deadline </a:t>
            </a:r>
            <a:r>
              <a:rPr lang="en-GB" sz="1500" b="1" i="1" kern="0" dirty="0">
                <a:solidFill>
                  <a:srgbClr val="415699"/>
                </a:solidFill>
              </a:rPr>
              <a:t>3 April </a:t>
            </a:r>
            <a:r>
              <a:rPr lang="en-GB" sz="1500" i="1" kern="0" dirty="0">
                <a:solidFill>
                  <a:srgbClr val="415699"/>
                </a:solidFill>
              </a:rPr>
              <a:t>2018</a:t>
            </a:r>
            <a:br>
              <a:rPr lang="en-GB" sz="2000" i="1" kern="0" dirty="0">
                <a:solidFill>
                  <a:srgbClr val="415699"/>
                </a:solidFill>
              </a:rPr>
            </a:br>
            <a:endParaRPr lang="en-GB" sz="2200" kern="0" dirty="0">
              <a:solidFill>
                <a:srgbClr val="415699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2200" kern="0" dirty="0">
                <a:solidFill>
                  <a:srgbClr val="415699"/>
                </a:solidFill>
              </a:rPr>
              <a:t>Scholarships offered by Dutch higher education institutions</a:t>
            </a:r>
          </a:p>
          <a:p>
            <a:pPr lvl="1">
              <a:lnSpc>
                <a:spcPct val="90000"/>
              </a:lnSpc>
              <a:defRPr/>
            </a:pPr>
            <a:r>
              <a:rPr lang="tr-TR" sz="1800" i="1" dirty="0">
                <a:solidFill>
                  <a:srgbClr val="415699"/>
                </a:solidFill>
              </a:rPr>
              <a:t>Maastricht University SBE Turkey Scholarship</a:t>
            </a:r>
            <a:endParaRPr lang="en-GB" sz="1800" i="1" dirty="0">
              <a:solidFill>
                <a:srgbClr val="415699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GB" sz="1800" i="1" dirty="0">
                <a:solidFill>
                  <a:srgbClr val="415699"/>
                </a:solidFill>
              </a:rPr>
              <a:t>Amsterdam Excellence Scholarships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i="1" dirty="0" err="1">
                <a:solidFill>
                  <a:srgbClr val="415699"/>
                </a:solidFill>
              </a:rPr>
              <a:t>CentER</a:t>
            </a:r>
            <a:r>
              <a:rPr lang="en-GB" sz="1800" i="1" dirty="0">
                <a:solidFill>
                  <a:srgbClr val="415699"/>
                </a:solidFill>
              </a:rPr>
              <a:t> Scholarships Tilburg University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i="1" dirty="0">
                <a:solidFill>
                  <a:srgbClr val="415699"/>
                </a:solidFill>
              </a:rPr>
              <a:t>Leiden University Excellence Scholarship programme</a:t>
            </a:r>
          </a:p>
          <a:p>
            <a:pPr lvl="1">
              <a:lnSpc>
                <a:spcPct val="90000"/>
              </a:lnSpc>
              <a:defRPr/>
            </a:pPr>
            <a:r>
              <a:rPr lang="tr-TR" sz="1800" i="1" dirty="0">
                <a:solidFill>
                  <a:srgbClr val="415699"/>
                </a:solidFill>
              </a:rPr>
              <a:t>Zuyd University of Applied Science </a:t>
            </a:r>
            <a:br>
              <a:rPr lang="en-GB" sz="1600" i="1" dirty="0">
                <a:solidFill>
                  <a:srgbClr val="415699"/>
                </a:solidFill>
              </a:rPr>
            </a:br>
            <a:endParaRPr lang="en-GB" sz="1900" i="1" dirty="0">
              <a:solidFill>
                <a:srgbClr val="415699"/>
              </a:solidFill>
              <a:latin typeface="Arial (Body)"/>
            </a:endParaRPr>
          </a:p>
          <a:p>
            <a:pPr>
              <a:lnSpc>
                <a:spcPct val="90000"/>
              </a:lnSpc>
              <a:defRPr/>
            </a:pPr>
            <a:r>
              <a:rPr lang="en-GB" sz="2200" kern="0" dirty="0">
                <a:solidFill>
                  <a:srgbClr val="415699"/>
                </a:solidFill>
              </a:rPr>
              <a:t>Scholarships offered in your own country</a:t>
            </a:r>
          </a:p>
          <a:p>
            <a:pPr lvl="1">
              <a:lnSpc>
                <a:spcPct val="90000"/>
              </a:lnSpc>
              <a:defRPr/>
            </a:pPr>
            <a:r>
              <a:rPr lang="tr-TR" sz="1800" i="1" kern="0" dirty="0">
                <a:solidFill>
                  <a:srgbClr val="415699"/>
                </a:solidFill>
              </a:rPr>
              <a:t>Tübitak: Yurtdışı Doktora Sonrası Araştırma Burs Programları</a:t>
            </a:r>
            <a:endParaRPr lang="en-GB" sz="1800" i="1" kern="0" dirty="0">
              <a:solidFill>
                <a:srgbClr val="415699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GB" sz="1800" i="1" kern="0" dirty="0">
                <a:solidFill>
                  <a:srgbClr val="415699"/>
                </a:solidFill>
              </a:rPr>
              <a:t>Jean Monnet Scholarship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415699"/>
                </a:solidFill>
              </a:rPr>
              <a:t>Scholarships</a:t>
            </a:r>
            <a:endParaRPr lang="en-GB" b="1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2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1720" y="1916832"/>
            <a:ext cx="4824536" cy="410347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7355160" cy="7696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415699"/>
                </a:solidFill>
              </a:rPr>
              <a:t>g</a:t>
            </a:r>
            <a:r>
              <a:rPr lang="tr-TR" b="1" dirty="0">
                <a:solidFill>
                  <a:srgbClr val="415699"/>
                </a:solidFill>
              </a:rPr>
              <a:t>rantfinder.nl</a:t>
            </a:r>
            <a:br>
              <a:rPr lang="tr-TR" b="1" dirty="0">
                <a:solidFill>
                  <a:srgbClr val="415699"/>
                </a:solidFill>
              </a:rPr>
            </a:br>
            <a:r>
              <a:rPr lang="tr-TR" b="1" dirty="0">
                <a:solidFill>
                  <a:srgbClr val="415699"/>
                </a:solidFill>
              </a:rPr>
              <a:t>	Scholarships available for Turkey</a:t>
            </a: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58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1"/>
            <a:ext cx="2638128" cy="27991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415699"/>
                </a:solidFill>
              </a:rPr>
              <a:t>Transcript</a:t>
            </a:r>
            <a:r>
              <a:rPr lang="tr-TR" sz="2400" dirty="0">
                <a:solidFill>
                  <a:srgbClr val="415699"/>
                </a:solidFill>
              </a:rPr>
              <a:t> </a:t>
            </a:r>
            <a:endParaRPr lang="en-GB" sz="2400" dirty="0">
              <a:solidFill>
                <a:srgbClr val="415699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415699"/>
                </a:solidFill>
              </a:rPr>
              <a:t>IELTS</a:t>
            </a:r>
            <a:r>
              <a:rPr lang="en-GB" sz="2400" dirty="0">
                <a:solidFill>
                  <a:srgbClr val="415699"/>
                </a:solidFill>
              </a:rPr>
              <a:t> / TOEFL</a:t>
            </a:r>
            <a:r>
              <a:rPr lang="tr-TR" sz="2400" dirty="0">
                <a:solidFill>
                  <a:srgbClr val="415699"/>
                </a:solidFill>
              </a:rPr>
              <a:t> </a:t>
            </a:r>
            <a:br>
              <a:rPr lang="tr-TR" sz="2400" dirty="0">
                <a:solidFill>
                  <a:srgbClr val="415699"/>
                </a:solidFill>
              </a:rPr>
            </a:br>
            <a:endParaRPr lang="tr-TR" sz="2400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415699"/>
                </a:solidFill>
              </a:rPr>
              <a:t>Motivation letter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415699"/>
                </a:solidFill>
              </a:rPr>
              <a:t>General requirements</a:t>
            </a:r>
            <a:endParaRPr lang="en-GB" b="1" dirty="0">
              <a:solidFill>
                <a:srgbClr val="415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8" y="1988840"/>
            <a:ext cx="6048672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4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50179"/>
            <a:ext cx="3888432" cy="29711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415699"/>
                </a:solidFill>
              </a:rPr>
              <a:t>Studielink</a:t>
            </a:r>
            <a:endParaRPr lang="en-GB" b="1" dirty="0">
              <a:solidFill>
                <a:srgbClr val="41569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305927"/>
            <a:ext cx="7620000" cy="300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err="1">
                <a:solidFill>
                  <a:srgbClr val="415699"/>
                </a:solidFill>
              </a:rPr>
              <a:t>Studielink</a:t>
            </a:r>
            <a:r>
              <a:rPr lang="en-GB" sz="2200" dirty="0">
                <a:solidFill>
                  <a:srgbClr val="415699"/>
                </a:solidFill>
              </a:rPr>
              <a:t> allows you to independently arrange your enrolment and or re-enrolment at your institution of higher education online. </a:t>
            </a:r>
          </a:p>
          <a:p>
            <a:endParaRPr lang="en-GB" sz="2200" dirty="0">
              <a:solidFill>
                <a:srgbClr val="415699"/>
              </a:solidFill>
            </a:endParaRPr>
          </a:p>
          <a:p>
            <a:r>
              <a:rPr lang="en-GB" sz="2200" dirty="0">
                <a:solidFill>
                  <a:srgbClr val="415699"/>
                </a:solidFill>
              </a:rPr>
              <a:t>Only for Bachelor and Master </a:t>
            </a:r>
            <a:br>
              <a:rPr lang="en-GB" sz="2200" dirty="0">
                <a:solidFill>
                  <a:srgbClr val="415699"/>
                </a:solidFill>
              </a:rPr>
            </a:br>
            <a:r>
              <a:rPr lang="en-GB" sz="2200" dirty="0">
                <a:solidFill>
                  <a:srgbClr val="415699"/>
                </a:solidFill>
              </a:rPr>
              <a:t>degrees</a:t>
            </a:r>
          </a:p>
          <a:p>
            <a:r>
              <a:rPr lang="en-GB" sz="2200" dirty="0">
                <a:solidFill>
                  <a:srgbClr val="415699"/>
                </a:solidFill>
              </a:rPr>
              <a:t>Exchange students apply via </a:t>
            </a:r>
            <a:br>
              <a:rPr lang="en-GB" sz="2200" dirty="0">
                <a:solidFill>
                  <a:srgbClr val="415699"/>
                </a:solidFill>
              </a:rPr>
            </a:br>
            <a:r>
              <a:rPr lang="en-GB" sz="2200" dirty="0">
                <a:solidFill>
                  <a:srgbClr val="415699"/>
                </a:solidFill>
              </a:rPr>
              <a:t>their host institution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795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104937"/>
            <a:ext cx="3640642" cy="3052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132856"/>
            <a:ext cx="5040560" cy="3567374"/>
          </a:xfrm>
        </p:spPr>
        <p:txBody>
          <a:bodyPr>
            <a:normAutofit fontScale="77500" lnSpcReduction="20000"/>
          </a:bodyPr>
          <a:lstStyle/>
          <a:p>
            <a:r>
              <a:rPr lang="en-US" sz="2700" dirty="0">
                <a:solidFill>
                  <a:srgbClr val="415699"/>
                </a:solidFill>
              </a:rPr>
              <a:t>To stay longer than 90 days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endParaRPr lang="en-GB" sz="2700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tr-TR" sz="2700" dirty="0">
                <a:solidFill>
                  <a:srgbClr val="415699"/>
                </a:solidFill>
              </a:rPr>
              <a:t>you need;</a:t>
            </a:r>
            <a:r>
              <a:rPr lang="en-US" sz="2700" dirty="0">
                <a:solidFill>
                  <a:srgbClr val="415699"/>
                </a:solidFill>
              </a:rPr>
              <a:t> </a:t>
            </a:r>
          </a:p>
          <a:p>
            <a:pPr marL="0" indent="0">
              <a:buNone/>
            </a:pPr>
            <a:r>
              <a:rPr lang="tr-TR" sz="2700" dirty="0">
                <a:solidFill>
                  <a:srgbClr val="415699"/>
                </a:solidFill>
              </a:rPr>
              <a:t>		</a:t>
            </a:r>
            <a:r>
              <a:rPr lang="en-GB" sz="2700" dirty="0">
                <a:solidFill>
                  <a:srgbClr val="415699"/>
                </a:solidFill>
              </a:rPr>
              <a:t>an </a:t>
            </a:r>
            <a:r>
              <a:rPr lang="en-GB" sz="2700" i="1" dirty="0">
                <a:solidFill>
                  <a:srgbClr val="415699"/>
                </a:solidFill>
              </a:rPr>
              <a:t>entry visa (MVV) </a:t>
            </a:r>
            <a:endParaRPr lang="tr-TR" sz="2700" i="1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tr-TR" sz="2700" dirty="0">
                <a:solidFill>
                  <a:srgbClr val="415699"/>
                </a:solidFill>
              </a:rPr>
              <a:t>		</a:t>
            </a:r>
            <a:r>
              <a:rPr lang="en-GB" sz="2700" i="1" dirty="0">
                <a:solidFill>
                  <a:srgbClr val="415699"/>
                </a:solidFill>
              </a:rPr>
              <a:t>residence permit (VVR)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415699"/>
                </a:solidFill>
              </a:rPr>
              <a:t>Support of host institution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415699"/>
                </a:solidFill>
              </a:rPr>
              <a:t>Schengen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415699"/>
                </a:solidFill>
              </a:rPr>
              <a:t>Application fee: €300 </a:t>
            </a:r>
            <a:endParaRPr lang="tr-TR" sz="2700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tr-TR" sz="2700" dirty="0">
                <a:solidFill>
                  <a:srgbClr val="415699"/>
                </a:solidFill>
              </a:rPr>
              <a:t>	</a:t>
            </a:r>
            <a:r>
              <a:rPr lang="en-GB" sz="2700" dirty="0">
                <a:solidFill>
                  <a:srgbClr val="415699"/>
                </a:solidFill>
              </a:rPr>
              <a:t>(subject to change)</a:t>
            </a:r>
            <a:br>
              <a:rPr lang="tr-TR" sz="2700" dirty="0">
                <a:solidFill>
                  <a:srgbClr val="415699"/>
                </a:solidFill>
              </a:rPr>
            </a:br>
            <a:br>
              <a:rPr lang="tr-TR" sz="2700" dirty="0">
                <a:solidFill>
                  <a:srgbClr val="415699"/>
                </a:solidFill>
              </a:rPr>
            </a:br>
            <a:endParaRPr lang="en-GB" sz="2700" i="1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rgbClr val="415699"/>
                </a:solidFill>
                <a:hlinkClick r:id="rId3"/>
              </a:rPr>
              <a:t>www.hollandavesen.nl/seyahat-ve-yasam/</a:t>
            </a:r>
            <a:endParaRPr lang="en-GB" sz="2700" dirty="0">
              <a:solidFill>
                <a:srgbClr val="415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415699"/>
                </a:solidFill>
              </a:rPr>
              <a:t>Visa &amp; formalities</a:t>
            </a:r>
          </a:p>
        </p:txBody>
      </p:sp>
    </p:spTree>
    <p:extLst>
      <p:ext uri="{BB962C8B-B14F-4D97-AF65-F5344CB8AC3E}">
        <p14:creationId xmlns:p14="http://schemas.microsoft.com/office/powerpoint/2010/main" val="80050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415699"/>
                </a:solidFill>
              </a:rPr>
              <a:t>Everybody in the Netherlands must have insurance </a:t>
            </a:r>
            <a:br>
              <a:rPr lang="en-US" sz="2200" dirty="0">
                <a:solidFill>
                  <a:srgbClr val="415699"/>
                </a:solidFill>
              </a:rPr>
            </a:br>
            <a:r>
              <a:rPr lang="en-US" sz="2200" dirty="0">
                <a:solidFill>
                  <a:srgbClr val="415699"/>
                </a:solidFill>
              </a:rPr>
              <a:t>for medical costs</a:t>
            </a:r>
          </a:p>
          <a:p>
            <a:endParaRPr lang="en-US" sz="2200" dirty="0">
              <a:solidFill>
                <a:srgbClr val="415699"/>
              </a:solidFill>
            </a:endParaRPr>
          </a:p>
          <a:p>
            <a:r>
              <a:rPr lang="en-US" sz="2200" dirty="0">
                <a:solidFill>
                  <a:srgbClr val="415699"/>
                </a:solidFill>
              </a:rPr>
              <a:t>Please inform at the international office of your host institution and check what type</a:t>
            </a:r>
            <a:r>
              <a:rPr lang="tr-TR" sz="2200" dirty="0">
                <a:solidFill>
                  <a:srgbClr val="415699"/>
                </a:solidFill>
              </a:rPr>
              <a:t> </a:t>
            </a:r>
            <a:r>
              <a:rPr lang="en-US" sz="2200" dirty="0">
                <a:solidFill>
                  <a:srgbClr val="415699"/>
                </a:solidFill>
              </a:rPr>
              <a:t>of insurance applies for you</a:t>
            </a:r>
            <a:endParaRPr lang="en-GB" sz="2200" dirty="0">
              <a:solidFill>
                <a:srgbClr val="415699"/>
              </a:solidFill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415699"/>
                </a:solidFill>
              </a:rPr>
              <a:t>Health insurance</a:t>
            </a:r>
            <a:endParaRPr lang="en-GB" b="1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5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147248" cy="3591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200" b="1" dirty="0">
                <a:solidFill>
                  <a:srgbClr val="415699"/>
                </a:solidFill>
              </a:rPr>
              <a:t>Options</a:t>
            </a:r>
          </a:p>
          <a:p>
            <a:r>
              <a:rPr lang="en-US" sz="2200" dirty="0">
                <a:solidFill>
                  <a:srgbClr val="415699"/>
                </a:solidFill>
              </a:rPr>
              <a:t>In a student room: a shared house</a:t>
            </a:r>
            <a:endParaRPr lang="tr-TR" sz="2200" dirty="0">
              <a:solidFill>
                <a:srgbClr val="415699"/>
              </a:solidFill>
            </a:endParaRPr>
          </a:p>
          <a:p>
            <a:r>
              <a:rPr lang="en-US" sz="2200" dirty="0">
                <a:solidFill>
                  <a:srgbClr val="415699"/>
                </a:solidFill>
              </a:rPr>
              <a:t>On-campus</a:t>
            </a:r>
            <a:endParaRPr lang="en-US" sz="2200" b="1" dirty="0">
              <a:solidFill>
                <a:srgbClr val="415699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415699"/>
              </a:solidFill>
            </a:endParaRPr>
          </a:p>
          <a:p>
            <a:pPr>
              <a:buNone/>
            </a:pPr>
            <a:r>
              <a:rPr lang="en-US" sz="2200" b="1" dirty="0">
                <a:solidFill>
                  <a:srgbClr val="415699"/>
                </a:solidFill>
              </a:rPr>
              <a:t>Cost of housing monthly</a:t>
            </a:r>
          </a:p>
          <a:p>
            <a:r>
              <a:rPr lang="en-US" sz="2200" dirty="0">
                <a:solidFill>
                  <a:srgbClr val="415699"/>
                </a:solidFill>
              </a:rPr>
              <a:t>€ 300 - € 700 </a:t>
            </a:r>
            <a:r>
              <a:rPr lang="tr-TR" sz="2200" dirty="0">
                <a:solidFill>
                  <a:srgbClr val="415699"/>
                </a:solidFill>
              </a:rPr>
              <a:t>– depends on the city</a:t>
            </a:r>
            <a:endParaRPr lang="en-US" sz="2200" dirty="0">
              <a:solidFill>
                <a:srgbClr val="415699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415699"/>
              </a:solidFill>
            </a:endParaRPr>
          </a:p>
          <a:p>
            <a:pPr>
              <a:buNone/>
            </a:pPr>
            <a:r>
              <a:rPr lang="en-US" sz="2200" b="1" dirty="0">
                <a:solidFill>
                  <a:srgbClr val="415699"/>
                </a:solidFill>
              </a:rPr>
              <a:t>Recommendations</a:t>
            </a:r>
          </a:p>
          <a:p>
            <a:r>
              <a:rPr lang="en-US" sz="2200" dirty="0">
                <a:solidFill>
                  <a:srgbClr val="415699"/>
                </a:solidFill>
              </a:rPr>
              <a:t>Start looking for a room as soon as possible</a:t>
            </a:r>
          </a:p>
          <a:p>
            <a:r>
              <a:rPr lang="en-US" sz="2200" dirty="0">
                <a:solidFill>
                  <a:srgbClr val="415699"/>
                </a:solidFill>
              </a:rPr>
              <a:t>Use the assistance of the institution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415699"/>
                </a:solidFill>
                <a:hlinkClick r:id="rId2"/>
              </a:rPr>
              <a:t>https://www.studyinholland.nl/practical-matters/housing</a:t>
            </a:r>
            <a:r>
              <a:rPr lang="en-GB" dirty="0"/>
              <a:t> 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415699"/>
                </a:solidFill>
              </a:rPr>
              <a:t>Housing / </a:t>
            </a:r>
            <a:r>
              <a:rPr lang="tr-TR" b="1" dirty="0" err="1">
                <a:solidFill>
                  <a:srgbClr val="415699"/>
                </a:solidFill>
              </a:rPr>
              <a:t>Acco</a:t>
            </a:r>
            <a:r>
              <a:rPr lang="en-GB" b="1" dirty="0">
                <a:solidFill>
                  <a:srgbClr val="415699"/>
                </a:solidFill>
              </a:rPr>
              <a:t>m</a:t>
            </a:r>
            <a:r>
              <a:rPr lang="tr-TR" b="1" dirty="0" err="1">
                <a:solidFill>
                  <a:srgbClr val="415699"/>
                </a:solidFill>
              </a:rPr>
              <a:t>modation</a:t>
            </a:r>
            <a:endParaRPr lang="en-GB" b="1" dirty="0">
              <a:solidFill>
                <a:srgbClr val="415699"/>
              </a:solidFill>
            </a:endParaRPr>
          </a:p>
        </p:txBody>
      </p:sp>
      <p:pic>
        <p:nvPicPr>
          <p:cNvPr id="4" name="Picture 3" descr="studentenhu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27812"/>
            <a:ext cx="394035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1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333767"/>
            <a:ext cx="7620000" cy="300196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5699"/>
                </a:solidFill>
              </a:rPr>
              <a:t>Holland</a:t>
            </a:r>
            <a:r>
              <a:rPr lang="tr-TR" dirty="0">
                <a:solidFill>
                  <a:srgbClr val="415699"/>
                </a:solidFill>
              </a:rPr>
              <a:t> impressions</a:t>
            </a:r>
            <a:endParaRPr lang="en-US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5699"/>
                </a:solidFill>
              </a:rPr>
              <a:t>Why study in Holland?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5699"/>
                </a:solidFill>
              </a:rPr>
              <a:t>Dutch Education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5699"/>
                </a:solidFill>
              </a:rPr>
              <a:t>Practical information</a:t>
            </a:r>
          </a:p>
          <a:p>
            <a:pP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415699"/>
                </a:solidFill>
              </a:rPr>
              <a:t>Content</a:t>
            </a:r>
            <a:endParaRPr lang="en-GB" b="1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38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292279"/>
            <a:ext cx="7620000" cy="37290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415699"/>
                </a:solidFill>
              </a:rPr>
              <a:t>Work permit</a:t>
            </a:r>
          </a:p>
          <a:p>
            <a:r>
              <a:rPr lang="en-US" sz="3500" dirty="0">
                <a:solidFill>
                  <a:srgbClr val="415699"/>
                </a:solidFill>
              </a:rPr>
              <a:t>Can I work while studying: YES!</a:t>
            </a:r>
          </a:p>
          <a:p>
            <a:r>
              <a:rPr lang="nl-NL" sz="3500" dirty="0">
                <a:solidFill>
                  <a:srgbClr val="415699"/>
                </a:solidFill>
              </a:rPr>
              <a:t>Work permit required</a:t>
            </a:r>
          </a:p>
          <a:p>
            <a:r>
              <a:rPr lang="nl-NL" sz="3500" dirty="0">
                <a:solidFill>
                  <a:srgbClr val="415699"/>
                </a:solidFill>
              </a:rPr>
              <a:t>Limited number of hours: maximum 1</a:t>
            </a:r>
            <a:r>
              <a:rPr lang="tr-TR" sz="3500" dirty="0">
                <a:solidFill>
                  <a:srgbClr val="415699"/>
                </a:solidFill>
              </a:rPr>
              <a:t>6</a:t>
            </a:r>
            <a:r>
              <a:rPr lang="nl-NL" sz="3500" dirty="0">
                <a:solidFill>
                  <a:srgbClr val="415699"/>
                </a:solidFill>
              </a:rPr>
              <a:t> hours a week</a:t>
            </a:r>
          </a:p>
          <a:p>
            <a:r>
              <a:rPr lang="en-GB" sz="3500" dirty="0">
                <a:solidFill>
                  <a:srgbClr val="415699"/>
                </a:solidFill>
              </a:rPr>
              <a:t>Work full time during summer months</a:t>
            </a:r>
            <a:endParaRPr lang="en-US" sz="3500" dirty="0">
              <a:solidFill>
                <a:srgbClr val="415699"/>
              </a:solidFill>
            </a:endParaRPr>
          </a:p>
          <a:p>
            <a:endParaRPr lang="en-US" sz="3500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en-GB" sz="3500" b="1" dirty="0">
                <a:solidFill>
                  <a:srgbClr val="415699"/>
                </a:solidFill>
              </a:rPr>
              <a:t>Work after your studies</a:t>
            </a:r>
            <a:r>
              <a:rPr lang="tr-TR" sz="3500" b="1" dirty="0">
                <a:solidFill>
                  <a:srgbClr val="415699"/>
                </a:solidFill>
              </a:rPr>
              <a:t>: Orientation Year</a:t>
            </a:r>
            <a:endParaRPr lang="en-GB" sz="3500" dirty="0">
              <a:solidFill>
                <a:srgbClr val="415699"/>
              </a:solidFill>
            </a:endParaRPr>
          </a:p>
          <a:p>
            <a:r>
              <a:rPr lang="tr-TR" sz="3500" dirty="0">
                <a:solidFill>
                  <a:srgbClr val="415699"/>
                </a:solidFill>
              </a:rPr>
              <a:t>Application within 3 years after graduation or finishing research</a:t>
            </a:r>
            <a:endParaRPr lang="en-US" sz="3500" i="1" dirty="0">
              <a:solidFill>
                <a:srgbClr val="415699"/>
              </a:solidFill>
            </a:endParaRPr>
          </a:p>
          <a:p>
            <a:r>
              <a:rPr lang="tr-TR" sz="3500" dirty="0">
                <a:solidFill>
                  <a:srgbClr val="415699"/>
                </a:solidFill>
              </a:rPr>
              <a:t>Application per degree</a:t>
            </a:r>
          </a:p>
          <a:p>
            <a:r>
              <a:rPr lang="tr-TR" sz="3500" dirty="0">
                <a:solidFill>
                  <a:srgbClr val="415699"/>
                </a:solidFill>
              </a:rPr>
              <a:t>Top 200 world universities</a:t>
            </a:r>
            <a:endParaRPr lang="en-GB" sz="3500" dirty="0">
              <a:solidFill>
                <a:srgbClr val="415699"/>
              </a:solidFill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415699"/>
                </a:solidFill>
              </a:rPr>
              <a:t>Working while studying</a:t>
            </a:r>
          </a:p>
        </p:txBody>
      </p:sp>
    </p:spTree>
    <p:extLst>
      <p:ext uri="{BB962C8B-B14F-4D97-AF65-F5344CB8AC3E}">
        <p14:creationId xmlns:p14="http://schemas.microsoft.com/office/powerpoint/2010/main" val="342765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6974" y="1916832"/>
            <a:ext cx="7992888" cy="3591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415699"/>
                </a:solidFill>
              </a:rPr>
              <a:t>Neso Turkey: </a:t>
            </a:r>
            <a:r>
              <a:rPr lang="en-GB" sz="4000" dirty="0">
                <a:solidFill>
                  <a:srgbClr val="415699"/>
                </a:solidFill>
                <a:hlinkClick r:id="rId2"/>
              </a:rPr>
              <a:t>www.nesoturkey.org</a:t>
            </a:r>
            <a:r>
              <a:rPr lang="en-GB" sz="4000" dirty="0">
                <a:solidFill>
                  <a:srgbClr val="415699"/>
                </a:solidFill>
              </a:rPr>
              <a:t> acts as a portal!</a:t>
            </a:r>
          </a:p>
          <a:p>
            <a:pPr marL="0" indent="0">
              <a:buNone/>
            </a:pPr>
            <a:endParaRPr lang="en-GB" sz="4000" dirty="0">
              <a:solidFill>
                <a:srgbClr val="4156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15699"/>
                </a:solidFill>
              </a:rPr>
              <a:t>Study in Holland: </a:t>
            </a:r>
            <a:r>
              <a:rPr lang="en-GB" sz="3200" dirty="0">
                <a:solidFill>
                  <a:srgbClr val="415699"/>
                </a:solidFill>
                <a:hlinkClick r:id="rId3"/>
              </a:rPr>
              <a:t>www.studyinholland.nl</a:t>
            </a:r>
            <a:r>
              <a:rPr lang="en-GB" sz="3200" dirty="0">
                <a:solidFill>
                  <a:srgbClr val="415699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156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15699"/>
                </a:solidFill>
              </a:rPr>
              <a:t>English taught study programmes: </a:t>
            </a:r>
            <a:r>
              <a:rPr lang="en-GB" sz="3200" dirty="0">
                <a:solidFill>
                  <a:srgbClr val="415699"/>
                </a:solidFill>
                <a:hlinkClick r:id="rId4"/>
              </a:rPr>
              <a:t>www.studyfinder.nl</a:t>
            </a:r>
            <a:br>
              <a:rPr lang="en-GB" sz="3200" dirty="0">
                <a:solidFill>
                  <a:srgbClr val="415699"/>
                </a:solidFill>
              </a:rPr>
            </a:br>
            <a:endParaRPr lang="en-GB" sz="3200" dirty="0">
              <a:solidFill>
                <a:srgbClr val="4156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15699"/>
                </a:solidFill>
              </a:rPr>
              <a:t>Scholarships: </a:t>
            </a:r>
            <a:r>
              <a:rPr lang="en-GB" sz="3200" dirty="0">
                <a:solidFill>
                  <a:srgbClr val="415699"/>
                </a:solidFill>
                <a:hlinkClick r:id="rId5"/>
              </a:rPr>
              <a:t>www.grantfinder.nl</a:t>
            </a:r>
            <a:r>
              <a:rPr lang="en-GB" sz="3200" dirty="0">
                <a:solidFill>
                  <a:srgbClr val="415699"/>
                </a:solidFill>
              </a:rPr>
              <a:t> </a:t>
            </a:r>
            <a:br>
              <a:rPr lang="en-GB" sz="3200" dirty="0">
                <a:solidFill>
                  <a:srgbClr val="415699"/>
                </a:solidFill>
              </a:rPr>
            </a:br>
            <a:endParaRPr lang="en-GB" sz="3200" dirty="0">
              <a:solidFill>
                <a:srgbClr val="4156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415699"/>
                </a:solidFill>
              </a:rPr>
              <a:t>Studielink</a:t>
            </a:r>
            <a:r>
              <a:rPr lang="en-GB" sz="3200" dirty="0">
                <a:solidFill>
                  <a:srgbClr val="415699"/>
                </a:solidFill>
              </a:rPr>
              <a:t>: </a:t>
            </a:r>
            <a:r>
              <a:rPr lang="en-GB" sz="3200" dirty="0">
                <a:solidFill>
                  <a:srgbClr val="415699"/>
                </a:solidFill>
                <a:hlinkClick r:id="rId6"/>
              </a:rPr>
              <a:t>www.studielink.nl</a:t>
            </a:r>
            <a:r>
              <a:rPr lang="en-GB" sz="3200" dirty="0">
                <a:solidFill>
                  <a:srgbClr val="415699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415699"/>
                </a:solidFill>
              </a:rPr>
              <a:t>Important</a:t>
            </a:r>
            <a:r>
              <a:rPr lang="en-GB" b="1" dirty="0">
                <a:solidFill>
                  <a:srgbClr val="415699"/>
                </a:solidFill>
              </a:rPr>
              <a:t> links</a:t>
            </a:r>
            <a:r>
              <a:rPr lang="tr-TR" b="1" dirty="0">
                <a:solidFill>
                  <a:srgbClr val="415699"/>
                </a:solidFill>
              </a:rPr>
              <a:t>!</a:t>
            </a:r>
            <a:endParaRPr lang="en-GB" b="1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9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83968" y="1754644"/>
            <a:ext cx="4752528" cy="4050620"/>
          </a:xfrm>
        </p:spPr>
        <p:txBody>
          <a:bodyPr>
            <a:normAutofit fontScale="85000" lnSpcReduction="20000"/>
          </a:bodyPr>
          <a:lstStyle/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00" b="1" dirty="0" err="1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Nuffic</a:t>
            </a:r>
            <a:r>
              <a:rPr lang="en-GB" altLang="en-US" sz="2900" b="1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Neso Turkey Team</a:t>
            </a:r>
            <a:endParaRPr lang="en-GB" altLang="en-US" sz="2900" dirty="0">
              <a:solidFill>
                <a:srgbClr val="415699"/>
              </a:solidFill>
            </a:endParaRP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 Centre Hours </a:t>
            </a:r>
            <a:endParaRPr lang="en-GB" altLang="en-US" sz="2900" dirty="0">
              <a:solidFill>
                <a:srgbClr val="415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10:00 – 12:00 </a:t>
            </a:r>
            <a:br>
              <a:rPr lang="en-GB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14:00 – 16:00</a:t>
            </a:r>
            <a:endParaRPr lang="en-GB" altLang="en-US" sz="2800" dirty="0">
              <a:solidFill>
                <a:srgbClr val="415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(weekdays)</a:t>
            </a:r>
            <a:endParaRPr lang="en-GB" altLang="en-US" sz="2800" dirty="0">
              <a:solidFill>
                <a:srgbClr val="415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Tel:	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+90 212 252 9712</a:t>
            </a:r>
            <a:r>
              <a:rPr lang="en-GB" altLang="en-US" sz="290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altLang="en-US" sz="2900" dirty="0">
              <a:solidFill>
                <a:srgbClr val="415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Email:	</a:t>
            </a: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info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@</a:t>
            </a:r>
            <a:r>
              <a:rPr lang="tr-TR" altLang="en-US" sz="2900" dirty="0" err="1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neso</a:t>
            </a: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turkey.org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Web:	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www.nesoturkey.org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altLang="en-US" sz="2900" dirty="0">
              <a:solidFill>
                <a:srgbClr val="415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5922" y="1044622"/>
            <a:ext cx="6324600" cy="57606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3200" dirty="0">
                <a:solidFill>
                  <a:srgbClr val="415699"/>
                </a:solidFill>
              </a:rPr>
              <a:t>Your local office in Turkey</a:t>
            </a:r>
            <a:endParaRPr lang="en-US" sz="3200" dirty="0">
              <a:solidFill>
                <a:srgbClr val="41569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4941F-6FFE-4EC9-A28B-6C6A19783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99" y="1771420"/>
            <a:ext cx="3120773" cy="37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1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286000"/>
            <a:ext cx="7620000" cy="3001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sz="2200" dirty="0">
                <a:solidFill>
                  <a:srgbClr val="415699"/>
                </a:solidFill>
              </a:rPr>
              <a:t>Small country, big opportunities</a:t>
            </a:r>
            <a:br>
              <a:rPr lang="nl-NL" sz="2200" dirty="0">
                <a:solidFill>
                  <a:srgbClr val="415699"/>
                </a:solidFill>
              </a:rPr>
            </a:br>
            <a:endParaRPr lang="nl-NL" sz="2200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415699"/>
                </a:solidFill>
              </a:rPr>
              <a:t>International study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415699"/>
                </a:solidFill>
              </a:rPr>
              <a:t>Excellent education &amp;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415699"/>
                </a:solidFill>
              </a:rPr>
              <a:t>Interactive way of teaching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415699"/>
                </a:solidFill>
              </a:rPr>
              <a:t>Value for money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>
                <a:solidFill>
                  <a:srgbClr val="415699"/>
                </a:solidFill>
              </a:rPr>
              <a:t>Why study in Holland?</a:t>
            </a:r>
            <a:endParaRPr lang="en-GB" b="1" dirty="0">
              <a:solidFill>
                <a:srgbClr val="4156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789040"/>
            <a:ext cx="4251305" cy="22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1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373528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15699"/>
                </a:solidFill>
              </a:rPr>
              <a:t>Leading in number of international study programmes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415699"/>
                </a:solidFill>
              </a:rPr>
              <a:t>2,100 English-taught study programmes in more than 30 cities</a:t>
            </a:r>
            <a:br>
              <a:rPr lang="tr-TR" sz="2400" dirty="0">
                <a:solidFill>
                  <a:srgbClr val="415699"/>
                </a:solidFill>
              </a:rPr>
            </a:br>
            <a:endParaRPr lang="en-GB" sz="2400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415699"/>
                </a:solidFill>
              </a:rPr>
              <a:t>International study environment</a:t>
            </a:r>
            <a:endParaRPr lang="en-GB" sz="2400" b="1" dirty="0">
              <a:solidFill>
                <a:srgbClr val="415699"/>
              </a:solidFill>
              <a:hlinkClick r:id="rId3"/>
            </a:endParaRPr>
          </a:p>
          <a:p>
            <a:pPr marL="0" indent="0">
              <a:buNone/>
            </a:pPr>
            <a:r>
              <a:rPr lang="tr-TR" sz="2400" dirty="0" err="1">
                <a:solidFill>
                  <a:srgbClr val="415699"/>
                </a:solidFill>
              </a:rPr>
              <a:t>over</a:t>
            </a:r>
            <a:r>
              <a:rPr lang="tr-TR" sz="2400" dirty="0">
                <a:solidFill>
                  <a:srgbClr val="415699"/>
                </a:solidFill>
              </a:rPr>
              <a:t> </a:t>
            </a:r>
            <a:r>
              <a:rPr lang="en-GB" sz="2400" dirty="0">
                <a:solidFill>
                  <a:srgbClr val="415699"/>
                </a:solidFill>
              </a:rPr>
              <a:t>112,</a:t>
            </a:r>
            <a:r>
              <a:rPr lang="tr-TR" sz="2400" dirty="0">
                <a:solidFill>
                  <a:srgbClr val="415699"/>
                </a:solidFill>
              </a:rPr>
              <a:t>000</a:t>
            </a:r>
            <a:r>
              <a:rPr lang="nl-NL" sz="2400" dirty="0">
                <a:solidFill>
                  <a:srgbClr val="415699"/>
                </a:solidFill>
              </a:rPr>
              <a:t> international students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415699"/>
                </a:solidFill>
              </a:rPr>
              <a:t>1446</a:t>
            </a:r>
            <a:r>
              <a:rPr lang="tr-TR" sz="2400" dirty="0">
                <a:solidFill>
                  <a:srgbClr val="415699"/>
                </a:solidFill>
              </a:rPr>
              <a:t>* </a:t>
            </a:r>
            <a:r>
              <a:rPr lang="nl-NL" sz="2400" dirty="0">
                <a:solidFill>
                  <a:srgbClr val="415699"/>
                </a:solidFill>
              </a:rPr>
              <a:t>Turkish students</a:t>
            </a:r>
            <a:endParaRPr lang="tr-TR" sz="24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endParaRPr lang="tr-TR" sz="19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endParaRPr lang="tr-TR" sz="19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endParaRPr lang="en-GB" sz="11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endParaRPr lang="tr-TR" sz="11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r>
              <a:rPr lang="tr-TR" sz="1100" dirty="0">
                <a:solidFill>
                  <a:srgbClr val="415699"/>
                </a:solidFill>
              </a:rPr>
              <a:t>*</a:t>
            </a:r>
            <a:r>
              <a:rPr lang="nl-NL" sz="1100" dirty="0">
                <a:solidFill>
                  <a:srgbClr val="415699"/>
                </a:solidFill>
              </a:rPr>
              <a:t>Nuffic Statistics</a:t>
            </a:r>
            <a:r>
              <a:rPr lang="tr-TR" sz="1100" dirty="0">
                <a:solidFill>
                  <a:srgbClr val="415699"/>
                </a:solidFill>
              </a:rPr>
              <a:t> 201</a:t>
            </a:r>
            <a:r>
              <a:rPr lang="en-GB" sz="1100" dirty="0">
                <a:solidFill>
                  <a:srgbClr val="415699"/>
                </a:solidFill>
              </a:rPr>
              <a:t>8</a:t>
            </a:r>
            <a:endParaRPr lang="nl-NL" sz="1100" dirty="0">
              <a:solidFill>
                <a:srgbClr val="415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415699"/>
                </a:solidFill>
              </a:rPr>
              <a:t>International study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65698"/>
            <a:ext cx="3793232" cy="138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929" y="3108353"/>
            <a:ext cx="2221271" cy="14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286000"/>
            <a:ext cx="7620000" cy="3001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415699"/>
                </a:solidFill>
              </a:rPr>
              <a:t>Strong reputation worldwide: 8 </a:t>
            </a:r>
            <a:r>
              <a:rPr lang="tr-TR" sz="2100" b="1" dirty="0">
                <a:solidFill>
                  <a:srgbClr val="415699"/>
                </a:solidFill>
              </a:rPr>
              <a:t>T</a:t>
            </a:r>
            <a:r>
              <a:rPr lang="en-GB" sz="2100" b="1" dirty="0">
                <a:solidFill>
                  <a:srgbClr val="415699"/>
                </a:solidFill>
              </a:rPr>
              <a:t>op 100 </a:t>
            </a:r>
            <a:r>
              <a:rPr lang="en-GB" sz="2100" dirty="0">
                <a:solidFill>
                  <a:srgbClr val="415699"/>
                </a:solidFill>
              </a:rPr>
              <a:t>institutions in </a:t>
            </a:r>
          </a:p>
          <a:p>
            <a:pPr>
              <a:buNone/>
            </a:pPr>
            <a:r>
              <a:rPr lang="en-GB" sz="2100" dirty="0">
                <a:solidFill>
                  <a:srgbClr val="415699"/>
                </a:solidFill>
              </a:rPr>
              <a:t>	Times Higher Education World Rankings 2017</a:t>
            </a:r>
          </a:p>
          <a:p>
            <a:pPr>
              <a:buNone/>
            </a:pPr>
            <a:endParaRPr lang="en-GB" sz="2100" dirty="0">
              <a:solidFill>
                <a:srgbClr val="415699"/>
              </a:solidFill>
            </a:endParaRPr>
          </a:p>
          <a:p>
            <a:r>
              <a:rPr lang="en-GB" sz="2100" dirty="0">
                <a:solidFill>
                  <a:srgbClr val="415699"/>
                </a:solidFill>
              </a:rPr>
              <a:t>1</a:t>
            </a:r>
            <a:r>
              <a:rPr lang="tr-TR" sz="2100" dirty="0">
                <a:solidFill>
                  <a:srgbClr val="415699"/>
                </a:solidFill>
              </a:rPr>
              <a:t>3</a:t>
            </a:r>
            <a:r>
              <a:rPr lang="en-GB" sz="2100" dirty="0">
                <a:solidFill>
                  <a:srgbClr val="415699"/>
                </a:solidFill>
              </a:rPr>
              <a:t> Dutch higher education institutions in the </a:t>
            </a:r>
            <a:r>
              <a:rPr lang="en-GB" sz="2100" b="1" dirty="0">
                <a:solidFill>
                  <a:srgbClr val="415699"/>
                </a:solidFill>
              </a:rPr>
              <a:t>Top 200 </a:t>
            </a:r>
          </a:p>
          <a:p>
            <a:pPr>
              <a:buNone/>
            </a:pPr>
            <a:r>
              <a:rPr lang="en-GB" sz="2100" dirty="0">
                <a:solidFill>
                  <a:srgbClr val="415699"/>
                </a:solidFill>
              </a:rPr>
              <a:t>	Rankings THE </a:t>
            </a:r>
            <a:r>
              <a:rPr lang="tr-TR" sz="2100" dirty="0">
                <a:solidFill>
                  <a:srgbClr val="415699"/>
                </a:solidFill>
              </a:rPr>
              <a:t>2018</a:t>
            </a:r>
            <a:endParaRPr lang="en-GB" sz="2100" dirty="0">
              <a:solidFill>
                <a:srgbClr val="415699"/>
              </a:solidFill>
            </a:endParaRPr>
          </a:p>
          <a:p>
            <a:pPr>
              <a:buNone/>
            </a:pPr>
            <a:endParaRPr lang="en-GB" sz="2100" dirty="0">
              <a:solidFill>
                <a:srgbClr val="415699"/>
              </a:solidFill>
            </a:endParaRPr>
          </a:p>
          <a:p>
            <a:r>
              <a:rPr lang="en-GB" sz="2100" dirty="0">
                <a:solidFill>
                  <a:srgbClr val="415699"/>
                </a:solidFill>
              </a:rPr>
              <a:t>1</a:t>
            </a:r>
            <a:r>
              <a:rPr lang="tr-TR" sz="2100" dirty="0">
                <a:solidFill>
                  <a:srgbClr val="415699"/>
                </a:solidFill>
              </a:rPr>
              <a:t>0</a:t>
            </a:r>
            <a:r>
              <a:rPr lang="en-GB" sz="2100" dirty="0">
                <a:solidFill>
                  <a:srgbClr val="415699"/>
                </a:solidFill>
              </a:rPr>
              <a:t> Dutch higher education institutions in the </a:t>
            </a:r>
            <a:r>
              <a:rPr lang="en-GB" sz="2100" b="1" dirty="0">
                <a:solidFill>
                  <a:srgbClr val="415699"/>
                </a:solidFill>
              </a:rPr>
              <a:t>Top 200 </a:t>
            </a:r>
          </a:p>
          <a:p>
            <a:pPr>
              <a:buNone/>
            </a:pPr>
            <a:r>
              <a:rPr lang="en-GB" sz="2100" dirty="0">
                <a:solidFill>
                  <a:srgbClr val="415699"/>
                </a:solidFill>
              </a:rPr>
              <a:t>	World University Rankings 201</a:t>
            </a:r>
            <a:r>
              <a:rPr lang="tr-TR" sz="2100" dirty="0">
                <a:solidFill>
                  <a:srgbClr val="415699"/>
                </a:solidFill>
              </a:rPr>
              <a:t>6</a:t>
            </a:r>
            <a:r>
              <a:rPr lang="en-GB" sz="2100" dirty="0">
                <a:solidFill>
                  <a:srgbClr val="415699"/>
                </a:solidFill>
              </a:rPr>
              <a:t>-201</a:t>
            </a:r>
            <a:r>
              <a:rPr lang="tr-TR" sz="2100" dirty="0">
                <a:solidFill>
                  <a:srgbClr val="415699"/>
                </a:solidFill>
              </a:rPr>
              <a:t>7</a:t>
            </a:r>
            <a:r>
              <a:rPr lang="en-GB" sz="2100" dirty="0">
                <a:solidFill>
                  <a:srgbClr val="415699"/>
                </a:solidFill>
              </a:rPr>
              <a:t> (QS)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>
                <a:solidFill>
                  <a:srgbClr val="415699"/>
                </a:solidFill>
              </a:rPr>
              <a:t>Excellent education and research</a:t>
            </a:r>
            <a:endParaRPr lang="en-GB" b="1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4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7787208" cy="344725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10</a:t>
            </a:r>
            <a:r>
              <a:rPr lang="en-GB" sz="2100" dirty="0">
                <a:solidFill>
                  <a:srgbClr val="415699"/>
                </a:solidFill>
                <a:cs typeface="Arial" panose="020B0604020202020204" pitchFamily="34" charset="0"/>
              </a:rPr>
              <a:t> Dutch Higher Education Institutions in the </a:t>
            </a:r>
            <a:r>
              <a:rPr lang="en-GB" sz="2100" b="1" dirty="0">
                <a:solidFill>
                  <a:srgbClr val="415699"/>
                </a:solidFill>
                <a:cs typeface="Arial" panose="020B0604020202020204" pitchFamily="34" charset="0"/>
              </a:rPr>
              <a:t>Top 200 </a:t>
            </a: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Academic Ranking of World Universities </a:t>
            </a:r>
            <a:r>
              <a:rPr lang="en-GB" sz="2100" dirty="0">
                <a:solidFill>
                  <a:srgbClr val="415699"/>
                </a:solidFill>
                <a:cs typeface="Arial" panose="020B0604020202020204" pitchFamily="34" charset="0"/>
              </a:rPr>
              <a:t>S</a:t>
            </a: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hanghai </a:t>
            </a:r>
            <a:r>
              <a:rPr lang="en-GB" sz="2100" dirty="0">
                <a:solidFill>
                  <a:srgbClr val="415699"/>
                </a:solidFill>
                <a:cs typeface="Arial" panose="020B0604020202020204" pitchFamily="34" charset="0"/>
              </a:rPr>
              <a:t>201</a:t>
            </a: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7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100" dirty="0">
              <a:solidFill>
                <a:srgbClr val="415699"/>
              </a:solidFill>
              <a:cs typeface="Arial" pitchFamily="34" charset="0"/>
            </a:endParaRPr>
          </a:p>
          <a:p>
            <a:r>
              <a:rPr lang="en-GB" sz="2100" dirty="0">
                <a:solidFill>
                  <a:srgbClr val="415699"/>
                </a:solidFill>
                <a:cs typeface="Arial" pitchFamily="34" charset="0"/>
              </a:rPr>
              <a:t>9 Dutch Higher Education Institutions in the </a:t>
            </a:r>
            <a:r>
              <a:rPr lang="en-GB" sz="2100" b="1" dirty="0">
                <a:solidFill>
                  <a:srgbClr val="415699"/>
                </a:solidFill>
                <a:cs typeface="Arial" pitchFamily="34" charset="0"/>
              </a:rPr>
              <a:t>Top 200 </a:t>
            </a: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University Ranking by Academic Performance UR</a:t>
            </a:r>
            <a:r>
              <a:rPr lang="en-GB" sz="2100" dirty="0">
                <a:solidFill>
                  <a:srgbClr val="415699"/>
                </a:solidFill>
                <a:cs typeface="Arial" pitchFamily="34" charset="0"/>
              </a:rPr>
              <a:t>AP 201</a:t>
            </a: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7</a:t>
            </a:r>
            <a:r>
              <a:rPr lang="en-GB" sz="2100" dirty="0">
                <a:solidFill>
                  <a:srgbClr val="415699"/>
                </a:solidFill>
                <a:cs typeface="Arial" pitchFamily="34" charset="0"/>
              </a:rPr>
              <a:t>-201</a:t>
            </a: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8</a:t>
            </a:r>
            <a:endParaRPr lang="en-GB" sz="2100" dirty="0">
              <a:solidFill>
                <a:srgbClr val="415699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100" dirty="0">
              <a:solidFill>
                <a:srgbClr val="415699"/>
              </a:solidFill>
              <a:cs typeface="Arial" panose="020B0604020202020204" pitchFamily="34" charset="0"/>
            </a:endParaRPr>
          </a:p>
          <a:p>
            <a:r>
              <a:rPr lang="en-GB" sz="2100" dirty="0">
                <a:solidFill>
                  <a:srgbClr val="415699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tr-TR" sz="2100" dirty="0">
                <a:solidFill>
                  <a:srgbClr val="415699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GB" sz="2100" dirty="0">
                <a:solidFill>
                  <a:srgbClr val="415699"/>
                </a:solidFill>
                <a:latin typeface="+mj-lt"/>
                <a:cs typeface="Arial" panose="020B0604020202020204" pitchFamily="34" charset="0"/>
              </a:rPr>
              <a:t> Dutch Higher Education Institutions in the </a:t>
            </a:r>
            <a:r>
              <a:rPr lang="en-GB" sz="2100" b="1" dirty="0">
                <a:solidFill>
                  <a:srgbClr val="415699"/>
                </a:solidFill>
                <a:latin typeface="+mj-lt"/>
                <a:cs typeface="Arial" panose="020B0604020202020204" pitchFamily="34" charset="0"/>
              </a:rPr>
              <a:t>Top 200 </a:t>
            </a:r>
            <a:r>
              <a:rPr lang="en-GB" sz="2100" dirty="0">
                <a:solidFill>
                  <a:srgbClr val="415699"/>
                </a:solidFill>
                <a:latin typeface="+mj-lt"/>
                <a:cs typeface="Arial" panose="020B0604020202020204" pitchFamily="34" charset="0"/>
              </a:rPr>
              <a:t>Rankings </a:t>
            </a:r>
            <a:r>
              <a:rPr lang="tr-TR" sz="2100" dirty="0">
                <a:solidFill>
                  <a:srgbClr val="415699"/>
                </a:solidFill>
                <a:latin typeface="+mj-lt"/>
                <a:cs typeface="Arial" pitchFamily="34" charset="0"/>
              </a:rPr>
              <a:t>CWTS Leiden Ranking Academic Ranking</a:t>
            </a:r>
            <a:r>
              <a:rPr lang="en-GB" sz="2100" dirty="0">
                <a:solidFill>
                  <a:srgbClr val="415699"/>
                </a:solidFill>
                <a:latin typeface="+mj-lt"/>
                <a:cs typeface="Arial" pitchFamily="34" charset="0"/>
              </a:rPr>
              <a:t> 201</a:t>
            </a:r>
            <a:r>
              <a:rPr lang="tr-TR" sz="2100" dirty="0">
                <a:solidFill>
                  <a:srgbClr val="415699"/>
                </a:solidFill>
                <a:latin typeface="+mj-lt"/>
                <a:cs typeface="Arial" pitchFamily="34" charset="0"/>
              </a:rPr>
              <a:t>7</a:t>
            </a:r>
            <a:endParaRPr lang="en-GB" sz="2100" dirty="0">
              <a:solidFill>
                <a:srgbClr val="415699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GB" sz="2100" dirty="0">
              <a:solidFill>
                <a:srgbClr val="415699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GB" sz="2100" dirty="0">
                <a:solidFill>
                  <a:srgbClr val="415699"/>
                </a:solidFill>
                <a:latin typeface="+mj-lt"/>
                <a:cs typeface="Arial" pitchFamily="34" charset="0"/>
              </a:rPr>
              <a:t>These lists are applicable to YÖK</a:t>
            </a:r>
          </a:p>
          <a:p>
            <a:endParaRPr lang="en-GB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415699"/>
                </a:solidFill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413959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363272" cy="330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>
                <a:solidFill>
                  <a:srgbClr val="415699"/>
                </a:solidFill>
              </a:rPr>
              <a:t>Universities of applied sciences </a:t>
            </a:r>
            <a:br>
              <a:rPr lang="tr-TR" sz="2200" dirty="0">
                <a:solidFill>
                  <a:srgbClr val="415699"/>
                </a:solidFill>
              </a:rPr>
            </a:br>
            <a:endParaRPr lang="tr-TR" sz="2200" dirty="0">
              <a:solidFill>
                <a:srgbClr val="415699"/>
              </a:solidFill>
            </a:endParaRPr>
          </a:p>
          <a:p>
            <a:r>
              <a:rPr lang="en-GB" sz="2200" dirty="0">
                <a:solidFill>
                  <a:srgbClr val="415699"/>
                </a:solidFill>
              </a:rPr>
              <a:t>practical application of arts and sciences</a:t>
            </a:r>
          </a:p>
          <a:p>
            <a:r>
              <a:rPr lang="en-GB" sz="2200" dirty="0">
                <a:solidFill>
                  <a:srgbClr val="415699"/>
                </a:solidFill>
              </a:rPr>
              <a:t>professional study programmes</a:t>
            </a:r>
            <a:endParaRPr lang="tr-TR" sz="2200" dirty="0">
              <a:solidFill>
                <a:srgbClr val="415699"/>
              </a:solidFill>
            </a:endParaRPr>
          </a:p>
          <a:p>
            <a:r>
              <a:rPr lang="en-GB" sz="2200" dirty="0">
                <a:solidFill>
                  <a:srgbClr val="415699"/>
                </a:solidFill>
              </a:rPr>
              <a:t>w</a:t>
            </a:r>
            <a:r>
              <a:rPr lang="tr-TR" sz="2200" dirty="0">
                <a:solidFill>
                  <a:srgbClr val="415699"/>
                </a:solidFill>
              </a:rPr>
              <a:t>orkplacement / internships</a:t>
            </a:r>
            <a:endParaRPr lang="en-GB" sz="2200" dirty="0">
              <a:solidFill>
                <a:srgbClr val="415699"/>
              </a:solidFill>
            </a:endParaRPr>
          </a:p>
          <a:p>
            <a:r>
              <a:rPr lang="tr-TR" sz="2200" dirty="0">
                <a:solidFill>
                  <a:srgbClr val="415699"/>
                </a:solidFill>
              </a:rPr>
              <a:t>National rankings</a:t>
            </a:r>
            <a:br>
              <a:rPr lang="en-GB" sz="2200" dirty="0">
                <a:solidFill>
                  <a:srgbClr val="415699"/>
                </a:solidFill>
              </a:rPr>
            </a:br>
            <a:r>
              <a:rPr lang="tr-TR" sz="2200" dirty="0">
                <a:solidFill>
                  <a:srgbClr val="415699"/>
                </a:solidFill>
              </a:rPr>
              <a:t> </a:t>
            </a:r>
            <a:br>
              <a:rPr lang="tr-TR" sz="1700" dirty="0">
                <a:solidFill>
                  <a:srgbClr val="415699"/>
                </a:solidFill>
              </a:rPr>
            </a:br>
            <a:r>
              <a:rPr lang="tr-TR" sz="1800" dirty="0">
                <a:solidFill>
                  <a:srgbClr val="415699"/>
                </a:solidFill>
                <a:hlinkClick r:id="rId2"/>
              </a:rPr>
              <a:t>http://www.webometrics.info/</a:t>
            </a:r>
            <a:br>
              <a:rPr lang="tr-TR" sz="1800" dirty="0">
                <a:solidFill>
                  <a:srgbClr val="415699"/>
                </a:solidFill>
              </a:rPr>
            </a:br>
            <a:r>
              <a:rPr lang="tr-TR" sz="1800" dirty="0">
                <a:solidFill>
                  <a:srgbClr val="415699"/>
                </a:solidFill>
                <a:hlinkClick r:id="rId3"/>
              </a:rPr>
              <a:t>http://www.eurogates.nl/national-rating-netherlands-universities-applied-sciences/</a:t>
            </a:r>
            <a:r>
              <a:rPr lang="tr-TR" sz="1800" dirty="0">
                <a:solidFill>
                  <a:srgbClr val="415699"/>
                </a:solidFill>
              </a:rPr>
              <a:t> 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tr-TR" sz="2700" b="1" dirty="0">
                <a:solidFill>
                  <a:srgbClr val="415699"/>
                </a:solidFill>
              </a:rPr>
              <a:t>Excellent teaching and industry links </a:t>
            </a:r>
            <a:endParaRPr lang="en-GB" sz="2700" b="1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1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330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415699"/>
                </a:solidFill>
              </a:rPr>
              <a:t>Way of teaching</a:t>
            </a:r>
          </a:p>
          <a:p>
            <a:pPr>
              <a:buNone/>
            </a:pPr>
            <a:r>
              <a:rPr lang="en-GB" sz="2200" dirty="0">
                <a:solidFill>
                  <a:srgbClr val="415699"/>
                </a:solidFill>
              </a:rPr>
              <a:t>	</a:t>
            </a:r>
            <a:br>
              <a:rPr lang="en-GB" sz="2200" dirty="0">
                <a:solidFill>
                  <a:srgbClr val="415699"/>
                </a:solidFill>
              </a:rPr>
            </a:br>
            <a:r>
              <a:rPr lang="en-GB" sz="2200" dirty="0">
                <a:solidFill>
                  <a:srgbClr val="415699"/>
                </a:solidFill>
              </a:rPr>
              <a:t>Respect for individual´s opinion</a:t>
            </a:r>
          </a:p>
          <a:p>
            <a:pPr>
              <a:buNone/>
            </a:pPr>
            <a:r>
              <a:rPr lang="en-GB" sz="2200" dirty="0">
                <a:solidFill>
                  <a:srgbClr val="415699"/>
                </a:solidFill>
              </a:rPr>
              <a:t>	Interactive</a:t>
            </a:r>
          </a:p>
          <a:p>
            <a:pPr>
              <a:buNone/>
            </a:pPr>
            <a:r>
              <a:rPr lang="en-GB" sz="2200" dirty="0">
                <a:solidFill>
                  <a:srgbClr val="415699"/>
                </a:solidFill>
              </a:rPr>
              <a:t>	Problem-based learning</a:t>
            </a:r>
          </a:p>
          <a:p>
            <a:pPr lvl="4">
              <a:buNone/>
            </a:pPr>
            <a:endParaRPr lang="en-GB" sz="2200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415699"/>
                </a:solidFill>
              </a:rPr>
              <a:t>International classroom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>
                <a:solidFill>
                  <a:srgbClr val="415699"/>
                </a:solidFill>
              </a:rPr>
              <a:t>The way of teaching</a:t>
            </a:r>
            <a:endParaRPr lang="en-GB" b="1" dirty="0">
              <a:solidFill>
                <a:srgbClr val="415699"/>
              </a:solidFill>
            </a:endParaRPr>
          </a:p>
        </p:txBody>
      </p:sp>
      <p:pic>
        <p:nvPicPr>
          <p:cNvPr id="4" name="Picture 3" descr="X:\shared\Communicatie\Afdeling Promotie\STUDY IN HOLLAND\Beeldbank\Foto's NL HOI\mf00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21246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50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286000"/>
            <a:ext cx="8062392" cy="35912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000" b="1" dirty="0">
                <a:solidFill>
                  <a:srgbClr val="415699"/>
                </a:solidFill>
              </a:rPr>
              <a:t>Tuition fees</a:t>
            </a:r>
          </a:p>
          <a:p>
            <a:pPr>
              <a:buNone/>
            </a:pPr>
            <a:r>
              <a:rPr lang="en-US" sz="4000" dirty="0">
                <a:solidFill>
                  <a:srgbClr val="415699"/>
                </a:solidFill>
              </a:rPr>
              <a:t>Not free, but reasonable</a:t>
            </a:r>
          </a:p>
          <a:p>
            <a:pPr>
              <a:buNone/>
            </a:pPr>
            <a:endParaRPr lang="en-US" sz="4000" b="1" dirty="0">
              <a:solidFill>
                <a:srgbClr val="415699"/>
              </a:solidFill>
            </a:endParaRPr>
          </a:p>
          <a:p>
            <a:pPr>
              <a:buNone/>
            </a:pPr>
            <a:r>
              <a:rPr lang="en-US" sz="4000" b="1" dirty="0">
                <a:solidFill>
                  <a:srgbClr val="415699"/>
                </a:solidFill>
              </a:rPr>
              <a:t>Bachelor </a:t>
            </a:r>
          </a:p>
          <a:p>
            <a:pPr>
              <a:buNone/>
            </a:pPr>
            <a:r>
              <a:rPr lang="en-US" sz="4000" dirty="0">
                <a:solidFill>
                  <a:srgbClr val="415699"/>
                </a:solidFill>
              </a:rPr>
              <a:t>Tuition fee (average): € 6,000 – € 15,000</a:t>
            </a:r>
          </a:p>
          <a:p>
            <a:pPr>
              <a:buNone/>
            </a:pPr>
            <a:endParaRPr lang="en-US" sz="4000" b="1" dirty="0">
              <a:solidFill>
                <a:srgbClr val="415699"/>
              </a:solidFill>
            </a:endParaRPr>
          </a:p>
          <a:p>
            <a:pPr>
              <a:buNone/>
            </a:pPr>
            <a:r>
              <a:rPr lang="en-US" sz="4000" b="1" dirty="0">
                <a:solidFill>
                  <a:srgbClr val="415699"/>
                </a:solidFill>
              </a:rPr>
              <a:t>Master </a:t>
            </a:r>
          </a:p>
          <a:p>
            <a:pPr>
              <a:buNone/>
            </a:pPr>
            <a:r>
              <a:rPr lang="en-US" sz="4000" dirty="0">
                <a:solidFill>
                  <a:srgbClr val="415699"/>
                </a:solidFill>
              </a:rPr>
              <a:t>Tuition fee (average): € 8,000 – € 20,000</a:t>
            </a:r>
          </a:p>
          <a:p>
            <a:pPr>
              <a:buNone/>
            </a:pPr>
            <a:endParaRPr lang="en-US" sz="4000" dirty="0">
              <a:solidFill>
                <a:srgbClr val="415699"/>
              </a:solidFill>
            </a:endParaRPr>
          </a:p>
          <a:p>
            <a:pPr>
              <a:buNone/>
            </a:pPr>
            <a:endParaRPr lang="en-US" sz="4000" dirty="0">
              <a:solidFill>
                <a:srgbClr val="415699"/>
              </a:solidFill>
            </a:endParaRPr>
          </a:p>
          <a:p>
            <a:pPr>
              <a:buNone/>
            </a:pPr>
            <a:r>
              <a:rPr lang="en-US" sz="4000" b="1" dirty="0">
                <a:solidFill>
                  <a:srgbClr val="415699"/>
                </a:solidFill>
              </a:rPr>
              <a:t>Payment schemes </a:t>
            </a:r>
            <a:endParaRPr lang="en-US" sz="4000" dirty="0">
              <a:solidFill>
                <a:srgbClr val="415699"/>
              </a:solidFill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415699"/>
                </a:solidFill>
              </a:rPr>
              <a:t>Value for money</a:t>
            </a:r>
          </a:p>
        </p:txBody>
      </p:sp>
      <p:pic>
        <p:nvPicPr>
          <p:cNvPr id="4" name="Picture 2" descr="X:\shared\Communicatie\Afdeling Promotie\STUDY IN HOLLAND\Beeldbank\Holland foto's\mf01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2185847" cy="326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511</Words>
  <Application>Microsoft Office PowerPoint</Application>
  <PresentationFormat>On-screen Show (4:3)</PresentationFormat>
  <Paragraphs>186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(Body)</vt:lpstr>
      <vt:lpstr>Calibri</vt:lpstr>
      <vt:lpstr>Times</vt:lpstr>
      <vt:lpstr>Times New Roman</vt:lpstr>
      <vt:lpstr>Wingdings</vt:lpstr>
      <vt:lpstr>Office Theme</vt:lpstr>
      <vt:lpstr>Study in Holland:  open to international minds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local office in Turkey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Bora Ky</dc:creator>
  <cp:lastModifiedBy>Merve Kalyoncu</cp:lastModifiedBy>
  <cp:revision>171</cp:revision>
  <dcterms:created xsi:type="dcterms:W3CDTF">2016-03-17T12:22:20Z</dcterms:created>
  <dcterms:modified xsi:type="dcterms:W3CDTF">2018-11-07T10:54:32Z</dcterms:modified>
</cp:coreProperties>
</file>