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ore1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metadata/core-properties" Target="docProps/core1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16"/>
  </p:notes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8" r:id="rId11"/>
    <p:sldId id="275" r:id="rId12"/>
    <p:sldId id="276" r:id="rId13"/>
    <p:sldId id="279" r:id="rId14"/>
    <p:sldId id="277" r:id="rId15"/>
  </p:sldIdLst>
  <p:sldSz cx="10080625" cy="7559675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367">
          <p15:clr>
            <a:srgbClr val="A4A3A4"/>
          </p15:clr>
        </p15:guide>
        <p15:guide id="2" pos="238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9" autoAdjust="0"/>
    <p:restoredTop sz="94717" autoAdjust="0"/>
  </p:normalViewPr>
  <p:slideViewPr>
    <p:cSldViewPr>
      <p:cViewPr varScale="1">
        <p:scale>
          <a:sx n="72" d="100"/>
          <a:sy n="72" d="100"/>
        </p:scale>
        <p:origin x="1478" y="72"/>
      </p:cViewPr>
      <p:guideLst>
        <p:guide orient="horz" pos="2381"/>
        <p:guide pos="31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-3354" y="-108"/>
      </p:cViewPr>
      <p:guideLst>
        <p:guide orient="horz" pos="3367"/>
        <p:guide pos="238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6D5959-4E45-40DB-B8A2-F117A596F3F5}" type="datetimeFigureOut">
              <a:rPr lang="fr-FR" smtClean="0"/>
              <a:t>20/06/2018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98C923-8981-47C2-BC12-ADCD20688295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8C923-8981-47C2-BC12-ADCD2068829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8005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endParaRPr lang="tr-TR" sz="3200" b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ource Sans Pro Black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tr-TR" sz="2600" b="1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Source Sans Pro Semibold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tr-TR" sz="2600" b="1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Source Sans Pro Semibold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360000" y="4424400"/>
            <a:ext cx="91800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tr-TR" sz="2600" b="1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Source Sans Pro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endParaRPr lang="tr-TR" sz="3200" b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ource Sans Pro Black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91800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tr-TR" sz="2600" b="1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Source Sans Pro Semibold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60000" y="4424400"/>
            <a:ext cx="91800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tr-TR" sz="2600" b="1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Source Sans Pro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endParaRPr lang="tr-TR" sz="3200" b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ource Sans Pro Black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tr-TR" sz="2600" b="1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Source Sans Pro Semibold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tr-TR" sz="2600" b="1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Source Sans Pro Semibold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5063760" y="44244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tr-TR" sz="2600" b="1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Source Sans Pro Semibold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360000" y="44244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tr-TR" sz="2600" b="1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Source Sans Pro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endParaRPr lang="tr-TR" sz="3200" b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ource Sans Pro Black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29556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tr-TR" sz="2600" b="1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Source Sans Pro Semibold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3463920" y="1980000"/>
            <a:ext cx="29556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tr-TR" sz="2600" b="1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Source Sans Pro Semibold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6567480" y="1980000"/>
            <a:ext cx="29556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tr-TR" sz="2600" b="1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Source Sans Pro Semibold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6567480" y="4424400"/>
            <a:ext cx="29556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tr-TR" sz="2600" b="1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Source Sans Pro Semibold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body"/>
          </p:nvPr>
        </p:nvSpPr>
        <p:spPr>
          <a:xfrm>
            <a:off x="3463920" y="4424400"/>
            <a:ext cx="29556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tr-TR" sz="2600" b="1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Source Sans Pro Semibold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 type="body"/>
          </p:nvPr>
        </p:nvSpPr>
        <p:spPr>
          <a:xfrm>
            <a:off x="360000" y="4424400"/>
            <a:ext cx="29556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tr-TR" sz="2600" b="1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Source Sans Pro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53951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200" baseline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defRPr>
            </a:lvl1pPr>
          </a:lstStyle>
          <a:p>
            <a:endParaRPr lang="tr-TR" sz="3200" b="1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ource Sans Pro Black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0"/>
          </p:nvPr>
        </p:nvSpPr>
        <p:spPr>
          <a:xfrm>
            <a:off x="360363" y="1619597"/>
            <a:ext cx="9217025" cy="4968552"/>
          </a:xfrm>
        </p:spPr>
        <p:txBody>
          <a:bodyPr>
            <a:normAutofit/>
          </a:bodyPr>
          <a:lstStyle>
            <a:lvl1pPr marL="93663" indent="-93663">
              <a:buFontTx/>
              <a:buNone/>
              <a:defRPr sz="2800">
                <a:latin typeface="+mj-lt"/>
              </a:defRPr>
            </a:lvl1pPr>
            <a:lvl2pPr marL="269875" indent="-93663">
              <a:buFont typeface="Arial" pitchFamily="34" charset="0"/>
              <a:buChar char="•"/>
              <a:defRPr sz="2400">
                <a:latin typeface="+mj-lt"/>
              </a:defRPr>
            </a:lvl2pPr>
            <a:lvl3pPr marL="446088" indent="-82550">
              <a:buFont typeface="Arial" pitchFamily="34" charset="0"/>
              <a:buChar char="•"/>
              <a:defRPr sz="2000">
                <a:latin typeface="+mj-lt"/>
              </a:defRPr>
            </a:lvl3pPr>
            <a:lvl4pPr marL="809625" indent="-269875">
              <a:buFont typeface="Arial" pitchFamily="34" charset="0"/>
              <a:buChar char="‒"/>
              <a:defRPr sz="2000">
                <a:latin typeface="+mj-lt"/>
              </a:defRPr>
            </a:lvl4pPr>
            <a:lvl5pPr marL="809625" indent="-269875">
              <a:buFont typeface="Arial" pitchFamily="34" charset="0"/>
              <a:buChar char="‒"/>
              <a:defRPr sz="2000">
                <a:latin typeface="+mj-lt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 hasCustomPrompt="1"/>
          </p:nvPr>
        </p:nvSpPr>
        <p:spPr>
          <a:xfrm>
            <a:off x="360000" y="1043657"/>
            <a:ext cx="9359900" cy="431800"/>
          </a:xfrm>
        </p:spPr>
        <p:txBody>
          <a:bodyPr>
            <a:noAutofit/>
          </a:bodyPr>
          <a:lstStyle>
            <a:lvl1pPr>
              <a:spcBef>
                <a:spcPts val="1200"/>
              </a:spcBef>
              <a:defRPr lang="fr-FR" sz="1800" b="1" i="1" strike="noStrike" spc="-1" baseline="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ource Sans Pro Black"/>
              </a:defRPr>
            </a:lvl1pPr>
          </a:lstStyle>
          <a:p>
            <a:pPr lvl="0"/>
            <a:r>
              <a:rPr lang="tr-TR" dirty="0" smtClean="0"/>
              <a:t>Cliquez ici pour le sous-titre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360000" y="395461"/>
            <a:ext cx="9360000" cy="1008112"/>
          </a:xfrm>
          <a:prstGeom prst="rect">
            <a:avLst/>
          </a:prstGeom>
        </p:spPr>
        <p:txBody>
          <a:bodyPr lIns="0" tIns="0" rIns="0" bIns="0" anchor="b"/>
          <a:lstStyle>
            <a:lvl1pPr marL="1789113" indent="0">
              <a:defRPr sz="400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defRPr>
            </a:lvl1pPr>
          </a:lstStyle>
          <a:p>
            <a:endParaRPr lang="tr-TR" sz="3200" b="1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ource Sans Pro Black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2600" b="0" strike="noStrike" spc="-1" dirty="0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Source Sans Pro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endParaRPr lang="tr-TR" sz="3200" b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ource Sans Pro Black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2600" b="0" strike="noStrike" spc="-1" dirty="0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Source Sans Pro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endParaRPr lang="tr-TR" sz="3200" b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ource Sans Pro Black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468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tr-TR" sz="2600" b="1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Source Sans Pro Semibold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468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tr-TR" sz="2600" b="1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Source Sans Pro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endParaRPr lang="tr-TR" sz="3200" b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ource Sans Pro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360000" y="360000"/>
            <a:ext cx="9360000" cy="417312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2600" b="0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Source Sans Pro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endParaRPr lang="tr-TR" sz="3200" b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ource Sans Pro Black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tr-TR" sz="2600" b="1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Source Sans Pro Semibold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360000" y="44244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tr-TR" sz="2600" b="1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Source Sans Pro Semibold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468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tr-TR" sz="2600" b="1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Source Sans Pro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endParaRPr lang="tr-TR" sz="3200" b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ource Sans Pro Black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468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tr-TR" sz="2600" b="1" strike="noStrike" spc="-1" dirty="0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Source Sans Pro Semibold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tr-TR" sz="2600" b="1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Source Sans Pro Semibold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063760" y="44244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tr-TR" sz="2600" b="1" strike="noStrike" spc="-1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Source Sans Pro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0" y="180000"/>
            <a:ext cx="9720000" cy="1260000"/>
          </a:xfrm>
          <a:prstGeom prst="rect">
            <a:avLst/>
          </a:prstGeom>
          <a:solidFill>
            <a:srgbClr val="E74C3C"/>
          </a:solidFill>
          <a:ln w="72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CustomShape 2"/>
          <p:cNvSpPr/>
          <p:nvPr/>
        </p:nvSpPr>
        <p:spPr>
          <a:xfrm>
            <a:off x="7560000" y="6840000"/>
            <a:ext cx="2520000" cy="540000"/>
          </a:xfrm>
          <a:prstGeom prst="rect">
            <a:avLst/>
          </a:prstGeom>
          <a:solidFill>
            <a:srgbClr val="E74C3C"/>
          </a:solidFill>
          <a:ln w="72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CustomShape 3"/>
          <p:cNvSpPr/>
          <p:nvPr/>
        </p:nvSpPr>
        <p:spPr>
          <a:xfrm>
            <a:off x="900000" y="6840000"/>
            <a:ext cx="6480000" cy="540000"/>
          </a:xfrm>
          <a:prstGeom prst="rect">
            <a:avLst/>
          </a:prstGeom>
          <a:solidFill>
            <a:srgbClr val="BDC3C7"/>
          </a:solidFill>
          <a:ln w="72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4"/>
          <p:cNvSpPr/>
          <p:nvPr/>
        </p:nvSpPr>
        <p:spPr>
          <a:xfrm>
            <a:off x="180000" y="6840000"/>
            <a:ext cx="540000" cy="540000"/>
          </a:xfrm>
          <a:prstGeom prst="rect">
            <a:avLst/>
          </a:prstGeom>
          <a:solidFill>
            <a:srgbClr val="F44336"/>
          </a:solidFill>
          <a:ln w="72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PlaceHolder 5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tr-TR" sz="3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ource Sans Pro Black"/>
              </a:rPr>
              <a:t>Cliquez pour éditer le format du texte-titre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body"/>
          </p:nvPr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spcAft>
                <a:spcPts val="1142"/>
              </a:spcAft>
            </a:pPr>
            <a:r>
              <a:rPr lang="tr-TR" sz="2600" b="1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Source Sans Pro Semibold"/>
              </a:rPr>
              <a:t>Cliquez pour éditer le format du plan de texte</a:t>
            </a:r>
          </a:p>
          <a:p>
            <a:pPr marL="288000" lvl="1">
              <a:spcAft>
                <a:spcPts val="1131"/>
              </a:spcAft>
            </a:pPr>
            <a:r>
              <a:rPr lang="tr-TR" sz="2200" b="0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Source Sans Pro Light"/>
              </a:rPr>
              <a:t>Second niveau de plan</a:t>
            </a:r>
          </a:p>
          <a:p>
            <a:pPr marL="576000" lvl="2">
              <a:spcAft>
                <a:spcPts val="850"/>
              </a:spcAft>
            </a:pPr>
            <a:r>
              <a:rPr lang="tr-TR" sz="1800" b="0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Source Sans Pro Light"/>
              </a:rPr>
              <a:t>Troisième niveau de plan</a:t>
            </a:r>
          </a:p>
          <a:p>
            <a:pPr marL="864000" lvl="3">
              <a:spcAft>
                <a:spcPts val="567"/>
              </a:spcAft>
            </a:pPr>
            <a:r>
              <a:rPr lang="tr-TR" sz="1600" b="0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Source Sans Pro Light"/>
              </a:rPr>
              <a:t>Quatrième niveau de plan</a:t>
            </a:r>
          </a:p>
          <a:p>
            <a:pPr marL="1152000" lvl="4">
              <a:spcAft>
                <a:spcPts val="283"/>
              </a:spcAft>
            </a:pPr>
            <a:r>
              <a:rPr lang="tr-TR" sz="1600" b="0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Source Sans Pro Light"/>
              </a:rPr>
              <a:t>Cinquième niveau de plan</a:t>
            </a:r>
          </a:p>
          <a:p>
            <a:pPr marL="1440000" lvl="5">
              <a:spcAft>
                <a:spcPts val="283"/>
              </a:spcAft>
            </a:pPr>
            <a:r>
              <a:rPr lang="tr-TR" sz="1600" b="0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Source Sans Pro Light"/>
              </a:rPr>
              <a:t>Sixième niveau de plan</a:t>
            </a:r>
          </a:p>
          <a:p>
            <a:pPr marL="1728000" lvl="6">
              <a:spcAft>
                <a:spcPts val="283"/>
              </a:spcAft>
            </a:pPr>
            <a:r>
              <a:rPr lang="tr-TR" sz="1600" b="0" strike="noStrike" spc="-1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Source Sans Pro Light"/>
              </a:rPr>
              <a:t>Septième niveau de plan</a:t>
            </a:r>
          </a:p>
        </p:txBody>
      </p:sp>
      <p:sp>
        <p:nvSpPr>
          <p:cNvPr id="47" name="PlaceHolder 7"/>
          <p:cNvSpPr>
            <a:spLocks noGrp="1"/>
          </p:cNvSpPr>
          <p:nvPr>
            <p:ph type="dt"/>
          </p:nvPr>
        </p:nvSpPr>
        <p:spPr>
          <a:xfrm>
            <a:off x="7560000" y="6840000"/>
            <a:ext cx="2340000" cy="5400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ja-JP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ource Sans Pro Black"/>
              </a:rPr>
              <a:t>&lt;date/heure&gt;</a:t>
            </a:r>
            <a:endParaRPr lang="tr-TR" sz="1800" b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ource Sans Pro Black"/>
            </a:endParaRPr>
          </a:p>
        </p:txBody>
      </p:sp>
      <p:sp>
        <p:nvSpPr>
          <p:cNvPr id="48" name="PlaceHolder 8"/>
          <p:cNvSpPr>
            <a:spLocks noGrp="1"/>
          </p:cNvSpPr>
          <p:nvPr>
            <p:ph type="ftr"/>
          </p:nvPr>
        </p:nvSpPr>
        <p:spPr>
          <a:xfrm>
            <a:off x="1080000" y="6840000"/>
            <a:ext cx="3240000" cy="540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tr-TR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ource Sans Pro Black"/>
              </a:rPr>
              <a:t>&lt;pied de page&gt;</a:t>
            </a:r>
          </a:p>
        </p:txBody>
      </p:sp>
      <p:sp>
        <p:nvSpPr>
          <p:cNvPr id="49" name="PlaceHolder 9"/>
          <p:cNvSpPr>
            <a:spLocks noGrp="1"/>
          </p:cNvSpPr>
          <p:nvPr>
            <p:ph type="sldNum"/>
          </p:nvPr>
        </p:nvSpPr>
        <p:spPr>
          <a:xfrm>
            <a:off x="180000" y="6840000"/>
            <a:ext cx="540000" cy="540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fld id="{126E2D5B-8465-490B-8F51-19A6CD8956AE}" type="slidenum">
              <a:rPr lang="tr-TR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ource Sans Pro Black"/>
              </a:rPr>
              <a:pPr algn="ctr"/>
              <a:t>‹N°›</a:t>
            </a:fld>
            <a:endParaRPr lang="tr-TR" sz="1800" b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ource Sans Pro Black"/>
            </a:endParaRPr>
          </a:p>
        </p:txBody>
      </p:sp>
      <p:pic>
        <p:nvPicPr>
          <p:cNvPr id="11" name="Image 10"/>
          <p:cNvPicPr/>
          <p:nvPr userDrawn="1"/>
        </p:nvPicPr>
        <p:blipFill>
          <a:blip r:embed="rId15" cstate="print"/>
          <a:stretch/>
        </p:blipFill>
        <p:spPr>
          <a:xfrm>
            <a:off x="209197" y="6876181"/>
            <a:ext cx="468720" cy="504000"/>
          </a:xfrm>
          <a:prstGeom prst="rect">
            <a:avLst/>
          </a:prstGeom>
          <a:ln>
            <a:noFill/>
          </a:ln>
        </p:spPr>
      </p:pic>
      <p:sp>
        <p:nvSpPr>
          <p:cNvPr id="2" name="Rectangle 1"/>
          <p:cNvSpPr/>
          <p:nvPr userDrawn="1"/>
        </p:nvSpPr>
        <p:spPr>
          <a:xfrm>
            <a:off x="7560000" y="6824191"/>
            <a:ext cx="1368744" cy="576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/>
          <p:nvPr userDrawn="1"/>
        </p:nvPicPr>
        <p:blipFill>
          <a:blip r:embed="rId16" cstate="print"/>
          <a:stretch/>
        </p:blipFill>
        <p:spPr>
          <a:xfrm>
            <a:off x="7566803" y="6798373"/>
            <a:ext cx="1152060" cy="575894"/>
          </a:xfrm>
          <a:prstGeom prst="rect">
            <a:avLst/>
          </a:prstGeom>
          <a:ln>
            <a:noFill/>
          </a:ln>
        </p:spPr>
      </p:pic>
      <p:pic>
        <p:nvPicPr>
          <p:cNvPr id="14" name="Image 13"/>
          <p:cNvPicPr/>
          <p:nvPr userDrawn="1"/>
        </p:nvPicPr>
        <p:blipFill>
          <a:blip r:embed="rId15" cstate="print"/>
          <a:stretch/>
        </p:blipFill>
        <p:spPr>
          <a:xfrm>
            <a:off x="216000" y="6876360"/>
            <a:ext cx="468720" cy="50400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3" r:id="rId3"/>
    <p:sldLayoutId id="214748367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Image 85"/>
          <p:cNvPicPr/>
          <p:nvPr/>
        </p:nvPicPr>
        <p:blipFill>
          <a:blip r:embed="rId4" cstate="print"/>
          <a:stretch/>
        </p:blipFill>
        <p:spPr>
          <a:xfrm>
            <a:off x="7416576" y="6807226"/>
            <a:ext cx="1284840" cy="642268"/>
          </a:xfrm>
          <a:prstGeom prst="rect">
            <a:avLst/>
          </a:prstGeom>
          <a:ln>
            <a:noFill/>
          </a:ln>
        </p:spPr>
      </p:pic>
      <p:pic>
        <p:nvPicPr>
          <p:cNvPr id="87" name="Image 86"/>
          <p:cNvPicPr/>
          <p:nvPr/>
        </p:nvPicPr>
        <p:blipFill>
          <a:blip r:embed="rId5" cstate="print"/>
          <a:stretch/>
        </p:blipFill>
        <p:spPr>
          <a:xfrm>
            <a:off x="216000" y="6876360"/>
            <a:ext cx="468720" cy="504000"/>
          </a:xfrm>
          <a:prstGeom prst="rect">
            <a:avLst/>
          </a:prstGeom>
          <a:ln>
            <a:noFill/>
          </a:ln>
        </p:spPr>
      </p:pic>
      <p:pic>
        <p:nvPicPr>
          <p:cNvPr id="89" name="Image 88"/>
          <p:cNvPicPr/>
          <p:nvPr/>
        </p:nvPicPr>
        <p:blipFill>
          <a:blip r:embed="rId6" cstate="print"/>
          <a:stretch/>
        </p:blipFill>
        <p:spPr>
          <a:xfrm>
            <a:off x="1079872" y="2051645"/>
            <a:ext cx="7755840" cy="1980360"/>
          </a:xfrm>
          <a:prstGeom prst="rect">
            <a:avLst/>
          </a:prstGeom>
          <a:ln>
            <a:noFill/>
          </a:ln>
        </p:spPr>
      </p:pic>
      <p:pic>
        <p:nvPicPr>
          <p:cNvPr id="90" name="Image 89"/>
          <p:cNvPicPr/>
          <p:nvPr/>
        </p:nvPicPr>
        <p:blipFill>
          <a:blip r:embed="rId7" cstate="print"/>
          <a:stretch/>
        </p:blipFill>
        <p:spPr>
          <a:xfrm>
            <a:off x="3528144" y="4211885"/>
            <a:ext cx="2394720" cy="2255400"/>
          </a:xfrm>
          <a:prstGeom prst="rect">
            <a:avLst/>
          </a:prstGeom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870200"/>
            <a:r>
              <a:rPr lang="tr-TR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ource Sans Pro Black"/>
              </a:rPr>
              <a:t>2018 </a:t>
            </a:r>
            <a:r>
              <a:rPr lang="tr-TR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ource Sans Pro Black"/>
              </a:rPr>
              <a:t>ÜNİVERSİTE KABULLERİ</a:t>
            </a:r>
          </a:p>
        </p:txBody>
      </p:sp>
      <p:pic>
        <p:nvPicPr>
          <p:cNvPr id="5" name="Myuu-TenderRemains">
            <a:hlinkClick r:id="" action="ppaction://media"/>
          </p:cNvPr>
          <p:cNvPicPr>
            <a:picLocks noGrp="1" noChangeAspect="1"/>
          </p:cNvPicPr>
          <p:nvPr>
            <p:ph sz="quarter" idx="10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19" y="360000"/>
            <a:ext cx="487362" cy="487362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AMERİKA:</a:t>
            </a:r>
            <a:endParaRPr lang="tr-T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763513728"/>
              </p:ext>
            </p:extLst>
          </p:nvPr>
        </p:nvGraphicFramePr>
        <p:xfrm>
          <a:off x="360363" y="1619250"/>
          <a:ext cx="9217026" cy="519176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311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29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ÜNİVERSİTE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ŞEHİR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KABUL ALAN ÖĞRENCİ SAYISI</a:t>
                      </a:r>
                      <a:endParaRPr lang="tr-TR" sz="1800" b="0" strike="noStrike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Pratt</a:t>
                      </a:r>
                      <a:r>
                        <a:rPr lang="tr-TR" sz="1700" strike="noStrike" spc="-1" baseline="0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 Institute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Brooklyn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UC Davis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Davis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2360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UC</a:t>
                      </a:r>
                      <a:r>
                        <a:rPr lang="tr-TR" sz="1700" strike="noStrike" spc="-1" baseline="0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 Santa Barabara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Santa Barbara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Purdue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West</a:t>
                      </a:r>
                      <a:r>
                        <a:rPr lang="tr-TR" sz="1700" strike="noStrike" spc="-1" baseline="0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 Lafayette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Babson College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Babson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4385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Bentley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Boston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4530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Michigan State</a:t>
                      </a:r>
                      <a:r>
                        <a:rPr lang="tr-TR" sz="1700" strike="noStrike" spc="-1" baseline="0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 U.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East Lansing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494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Northeastern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Boston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8282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UC Santa Cruz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Santa Cruz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751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Miami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Miami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0123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Bentley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Massachussetts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1561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Sonoma State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California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5270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School of the Art İnstitute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Chicago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6579071"/>
                  </a:ext>
                </a:extLst>
              </a:tr>
            </a:tbl>
          </a:graphicData>
        </a:graphic>
      </p:graphicFrame>
      <p:sp>
        <p:nvSpPr>
          <p:cNvPr id="10" name="Espace réservé du texte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tr-TR" dirty="0" smtClean="0"/>
              <a:t>31 </a:t>
            </a:r>
            <a:r>
              <a:rPr lang="tr-TR" dirty="0"/>
              <a:t>mezunumuza </a:t>
            </a:r>
            <a:r>
              <a:rPr lang="tr-TR" dirty="0" smtClean="0"/>
              <a:t>26 </a:t>
            </a:r>
            <a:r>
              <a:rPr lang="tr-TR" dirty="0"/>
              <a:t>üniversiteden kabul </a:t>
            </a:r>
            <a:r>
              <a:rPr lang="tr-TR" dirty="0" smtClean="0"/>
              <a:t>…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210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DİĞER ÜLKELER:</a:t>
            </a:r>
            <a:endParaRPr lang="tr-T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377212585"/>
              </p:ext>
            </p:extLst>
          </p:nvPr>
        </p:nvGraphicFramePr>
        <p:xfrm>
          <a:off x="360363" y="1619250"/>
          <a:ext cx="9217026" cy="407924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072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17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29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ÜNİVERSİTE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ŞEHİR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KABUL ALAN ÖĞRENCİ SAYISI</a:t>
                      </a:r>
                      <a:endParaRPr lang="tr-TR" sz="1800" b="0" strike="noStrike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r-TR" sz="1700" b="1" u="sng" strike="noStrike" spc="-1" baseline="0" dirty="0">
                          <a:solidFill>
                            <a:schemeClr val="dk1"/>
                          </a:solidFill>
                          <a:uFill>
                            <a:solidFill>
                              <a:schemeClr val="tx1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HOLLANDA: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Tx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Tilburg 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Tilburg 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tr-TR" sz="17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10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2360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Vrije  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Amsterdam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5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Erasmus 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tr-TR" sz="17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Amsterdam / Roterdam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tr-TR" sz="1700" b="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</a:rPr>
                        <a:t>4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  Amsterdam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Amsterdam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2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4385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Leiden 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Leiden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tr-TR" sz="1700" b="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</a:rPr>
                        <a:t>3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530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International Study Center 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Amsterdam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1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494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  Twente  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Enschede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1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282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Maastrich  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Maastrich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tr-TR" sz="1700" b="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</a:rPr>
                        <a:t>2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51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Radboud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tr-TR" dirty="0" smtClean="0"/>
                        <a:t>Nijmegen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tr-TR" dirty="0" smtClean="0"/>
                        <a:t>1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123430"/>
                  </a:ext>
                </a:extLst>
              </a:tr>
            </a:tbl>
          </a:graphicData>
        </a:graphic>
      </p:graphicFrame>
      <p:sp>
        <p:nvSpPr>
          <p:cNvPr id="10" name="Espace réservé du texte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tr-TR" dirty="0" smtClean="0"/>
              <a:t>44 </a:t>
            </a:r>
            <a:r>
              <a:rPr lang="tr-TR" dirty="0"/>
              <a:t>mezunumuza </a:t>
            </a:r>
            <a:r>
              <a:rPr lang="tr-TR" dirty="0" smtClean="0"/>
              <a:t>22 </a:t>
            </a:r>
            <a:r>
              <a:rPr lang="tr-TR" dirty="0"/>
              <a:t>üniversiteden kabul …</a:t>
            </a:r>
            <a:endParaRPr lang="fr-FR" dirty="0"/>
          </a:p>
          <a:p>
            <a:endParaRPr lang="fr-FR" dirty="0"/>
          </a:p>
          <a:p>
            <a:pPr algn="ctr"/>
            <a:endParaRPr lang="fr-FR" sz="1700" u="sng" dirty="0">
              <a:solidFill>
                <a:schemeClr val="dk1"/>
              </a:solidFill>
              <a:uFill>
                <a:solidFill>
                  <a:schemeClr val="tx1"/>
                </a:solidFill>
              </a:u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784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DİĞER ÜLKELER</a:t>
            </a:r>
            <a:r>
              <a:rPr lang="tr-TR" dirty="0" smtClean="0"/>
              <a:t>:</a:t>
            </a:r>
            <a:endParaRPr lang="tr-T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646611107"/>
              </p:ext>
            </p:extLst>
          </p:nvPr>
        </p:nvGraphicFramePr>
        <p:xfrm>
          <a:off x="360363" y="1619250"/>
          <a:ext cx="9217026" cy="3334315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072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17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29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ÜNİVERSİTE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ŞEHİR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KABUL ALAN ÖĞRENCİ SAYISI</a:t>
                      </a:r>
                      <a:endParaRPr lang="tr-TR" sz="1800" b="0" strike="noStrike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r-TR" sz="1700" b="1" u="sng" strike="noStrike" spc="-1" baseline="0" dirty="0">
                          <a:uFill>
                            <a:solidFill>
                              <a:schemeClr val="tx1"/>
                            </a:solidFill>
                          </a:uFill>
                        </a:rPr>
                        <a:t>İTALYA:</a:t>
                      </a:r>
                      <a:endParaRPr lang="tr-TR" sz="1700" b="1" u="sng" strike="noStrike" spc="-1" baseline="0" dirty="0">
                        <a:solidFill>
                          <a:srgbClr val="000000"/>
                        </a:solidFill>
                        <a:uFill>
                          <a:solidFill>
                            <a:schemeClr val="tx1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fr-FR" b="1" u="sng" baseline="0" dirty="0">
                        <a:uFill>
                          <a:solidFill>
                            <a:schemeClr val="tx1"/>
                          </a:solidFill>
                        </a:u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NABA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Milano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r-TR" sz="1700" b="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</a:rPr>
                        <a:t>2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2360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Polimoda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Floransa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1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 Cattolica del Sacro Cuore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Milano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1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Pisa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Pisa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1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4385971"/>
                  </a:ext>
                </a:extLst>
              </a:tr>
              <a:tr h="367595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Ca’ Foscari 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Venedik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1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530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r-TR" dirty="0" smtClean="0"/>
                        <a:t>Politecnico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r-TR" dirty="0" smtClean="0"/>
                        <a:t>Torino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r-TR" dirty="0" smtClean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222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r-TR" dirty="0" smtClean="0"/>
                        <a:t>IED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r-TR" dirty="0" smtClean="0"/>
                        <a:t>Milano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r-TR" dirty="0" smtClean="0"/>
                        <a:t>1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494200"/>
                  </a:ext>
                </a:extLst>
              </a:tr>
            </a:tbl>
          </a:graphicData>
        </a:graphic>
      </p:graphicFrame>
      <p:sp>
        <p:nvSpPr>
          <p:cNvPr id="10" name="Espace réservé du texte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tr-TR" dirty="0"/>
              <a:t>44 mezunumuza 22 üniversiteden kabul …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372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DİĞER ÜLKELER</a:t>
            </a:r>
            <a:r>
              <a:rPr lang="tr-TR" dirty="0" smtClean="0"/>
              <a:t>:</a:t>
            </a:r>
            <a:endParaRPr lang="tr-T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502001097"/>
              </p:ext>
            </p:extLst>
          </p:nvPr>
        </p:nvGraphicFramePr>
        <p:xfrm>
          <a:off x="360363" y="1619250"/>
          <a:ext cx="9217026" cy="468884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072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17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29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ÜNİVERSİTE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ŞEHİR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KABUL ALAN ÖĞRENCİ SAYISI</a:t>
                      </a:r>
                      <a:endParaRPr lang="tr-TR" sz="1800" b="0" strike="noStrike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r-TR" sz="1700" b="1" u="sng" strike="noStrike" spc="-1" baseline="0" dirty="0">
                          <a:solidFill>
                            <a:schemeClr val="dk1"/>
                          </a:solidFill>
                          <a:uFill>
                            <a:solidFill>
                              <a:schemeClr val="tx1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İSVİÇRE</a:t>
                      </a:r>
                      <a:r>
                        <a:rPr lang="tr-TR" sz="1700" u="sng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: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282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Tx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École polytechnique fédérale de Lausanne 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Lozan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r-TR" sz="1700" b="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</a:rPr>
                        <a:t>2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751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Tx/>
                        <a:buNone/>
                      </a:pPr>
                      <a:r>
                        <a:rPr lang="tr-TR" sz="17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Neuchâtel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r-TR" sz="17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Neuchâtel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r-TR" sz="17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7816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12343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r-TR" sz="1700" b="1" u="sng" strike="noStrike" spc="-1" baseline="0" dirty="0">
                          <a:solidFill>
                            <a:schemeClr val="dk1"/>
                          </a:solidFill>
                          <a:uFill>
                            <a:solidFill>
                              <a:schemeClr val="tx1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BELÇİKA: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1561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Tx/>
                        <a:buNone/>
                      </a:pPr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Libre de Bruxelles 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Brüksel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r-TR" sz="1700" b="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</a:rPr>
                        <a:t>2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5270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Tx/>
                        <a:buNone/>
                      </a:pPr>
                      <a:r>
                        <a:rPr lang="tr-TR" sz="17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Liège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r-TR" sz="17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Liège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r-TR" sz="17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3840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Tx/>
                        <a:buNone/>
                      </a:pPr>
                      <a:r>
                        <a:rPr lang="tr-TR" sz="17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</a:rPr>
                        <a:t>KU Leuven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r-TR" sz="17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Brüksel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r-TR" sz="17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478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Tx/>
                        <a:buNone/>
                      </a:pP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562799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r-TR" sz="1700" b="1" u="sng" strike="noStrike" spc="-1" baseline="0" dirty="0">
                          <a:solidFill>
                            <a:schemeClr val="dk1"/>
                          </a:solidFill>
                          <a:uFill>
                            <a:solidFill>
                              <a:schemeClr val="tx1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MACARİSTAN: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948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Tx/>
                        <a:buNone/>
                      </a:pPr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Debrecen 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Tx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Debrecen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1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412677"/>
                  </a:ext>
                </a:extLst>
              </a:tr>
            </a:tbl>
          </a:graphicData>
        </a:graphic>
      </p:graphicFrame>
      <p:sp>
        <p:nvSpPr>
          <p:cNvPr id="10" name="Espace réservé du texte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tr-TR" dirty="0"/>
              <a:t>44 mezunumuza 22 üniversiteden kabul …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9905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Image 86"/>
          <p:cNvPicPr/>
          <p:nvPr/>
        </p:nvPicPr>
        <p:blipFill>
          <a:blip r:embed="rId2" cstate="print"/>
          <a:stretch/>
        </p:blipFill>
        <p:spPr>
          <a:xfrm>
            <a:off x="216000" y="6876360"/>
            <a:ext cx="468720" cy="504000"/>
          </a:xfrm>
          <a:prstGeom prst="rect">
            <a:avLst/>
          </a:prstGeom>
          <a:ln>
            <a:noFill/>
          </a:ln>
        </p:spPr>
      </p:pic>
      <p:pic>
        <p:nvPicPr>
          <p:cNvPr id="89" name="Image 88"/>
          <p:cNvPicPr/>
          <p:nvPr/>
        </p:nvPicPr>
        <p:blipFill>
          <a:blip r:embed="rId3" cstate="print"/>
          <a:stretch/>
        </p:blipFill>
        <p:spPr>
          <a:xfrm>
            <a:off x="1079872" y="2051645"/>
            <a:ext cx="7755840" cy="1980360"/>
          </a:xfrm>
          <a:prstGeom prst="rect">
            <a:avLst/>
          </a:prstGeom>
          <a:ln>
            <a:noFill/>
          </a:ln>
        </p:spPr>
      </p:pic>
      <p:pic>
        <p:nvPicPr>
          <p:cNvPr id="90" name="Image 89"/>
          <p:cNvPicPr/>
          <p:nvPr/>
        </p:nvPicPr>
        <p:blipFill>
          <a:blip r:embed="rId4" cstate="print"/>
          <a:stretch/>
        </p:blipFill>
        <p:spPr>
          <a:xfrm>
            <a:off x="3528144" y="4211885"/>
            <a:ext cx="2394720" cy="2255400"/>
          </a:xfrm>
          <a:prstGeom prst="rect">
            <a:avLst/>
          </a:prstGeom>
          <a:ln>
            <a:noFill/>
          </a:ln>
        </p:spPr>
      </p:pic>
      <p:sp>
        <p:nvSpPr>
          <p:cNvPr id="20" name="Sous-titre 19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r>
              <a:rPr lang="tr-TR" dirty="0"/>
              <a:t>MEZUNLARIMIZA BAŞARILAR DİLERİZ 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248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0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1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 additive="repl">
                                        <p:cTn id="13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FRANSA:</a:t>
            </a:r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67073730"/>
              </p:ext>
            </p:extLst>
          </p:nvPr>
        </p:nvGraphicFramePr>
        <p:xfrm>
          <a:off x="360363" y="1619250"/>
          <a:ext cx="9217026" cy="482092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072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17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29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ÜNİVERSİTE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ŞEHİR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KABUL ALAN ÖĞRENCİ SAYISI</a:t>
                      </a:r>
                      <a:endParaRPr lang="tr-TR" sz="1800" b="0" strike="noStrike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Panthéon Sorbonne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Paris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Sorbonne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Paris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Sorbonne Nouvelle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Paris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Descartes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Paris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Diderot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Paris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Paris Est Marne-la-Vallée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Paris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Paris Nanterre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mtClean="0"/>
                        <a:t>Paris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 Belleville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mtClean="0"/>
                        <a:t>Paris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 Vincennes Saint Denis</a:t>
                      </a:r>
                      <a:endParaRPr lang="tr-TR" sz="1800" b="0" strike="noStrike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Paris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Bordeaux</a:t>
                      </a:r>
                      <a:endParaRPr lang="tr-TR" sz="1800" b="0" strike="noStrike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Bordeaux</a:t>
                      </a:r>
                      <a:endParaRPr lang="tr-TR" sz="1800" b="0" strike="noStrike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10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Montpellier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Montpellier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7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Strasbourg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Strasbourg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8" name="Espace réservé du texte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tr-TR" smtClean="0"/>
              <a:t>71 mezunumuza 23 üniversiteden kabul ...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FRANSA:</a:t>
            </a:r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688735881"/>
              </p:ext>
            </p:extLst>
          </p:nvPr>
        </p:nvGraphicFramePr>
        <p:xfrm>
          <a:off x="360363" y="1619250"/>
          <a:ext cx="9217026" cy="445008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072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17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29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ÜNİVERSİTE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ŞEHİR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KABUL ALAN ÖĞRENCİ SAYISI</a:t>
                      </a:r>
                      <a:endParaRPr lang="tr-TR" sz="1800" b="0" strike="noStrike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Lumière, Lyon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Lyon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tr-TR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Lyon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Lyon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tr-TR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Claude Bernard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Lyon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tr-TR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Lille lII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Lille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tr-TR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Lille 1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Lille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tr-TR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Capitole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Toulouse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tr-TR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Toulouse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Toulouse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tr-TR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Sophia Antipolis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tr-TR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Grenoble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Grenoble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tr-TR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Rouen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Rouen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tr-TR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Lorraine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Lorraine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tr-TR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Espace réservé du texte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tr-TR" dirty="0" smtClean="0"/>
              <a:t>71 mezunumuza 38 üniversiteden kabul …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BİRLEŞİK KRALLIK İngiltere, İrlanda, İskoçya</a:t>
            </a:r>
            <a:endParaRPr lang="tr-T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510938766"/>
              </p:ext>
            </p:extLst>
          </p:nvPr>
        </p:nvGraphicFramePr>
        <p:xfrm>
          <a:off x="360363" y="1619250"/>
          <a:ext cx="9217026" cy="482092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072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17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29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ÜNİVERSİTE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ŞEHİR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KABUL ALAN ÖĞRENCİ SAYISI</a:t>
                      </a:r>
                      <a:endParaRPr lang="tr-TR" sz="1800" b="0" strike="noStrike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City  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London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16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 Nottingham  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Nottingham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10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2360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 Surrey 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Guildford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8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Kent 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Canterbury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b="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</a:rPr>
                        <a:t>9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Exeter 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Exeter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7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King's College 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London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6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Royal Holloway 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London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b="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</a:rPr>
                        <a:t>8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 Bath 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Bath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5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 Durham 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Durham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b="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</a:rPr>
                        <a:t>5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 College London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London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3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 Manchester 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Manchester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3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 Brighton 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Brighton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b="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</a:rPr>
                        <a:t>4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Espace réservé du texte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tr-TR" dirty="0" smtClean="0"/>
              <a:t>121 </a:t>
            </a:r>
            <a:r>
              <a:rPr lang="tr-TR" dirty="0"/>
              <a:t>mezunumuza </a:t>
            </a:r>
            <a:r>
              <a:rPr lang="tr-TR" dirty="0" smtClean="0"/>
              <a:t>38 </a:t>
            </a:r>
            <a:r>
              <a:rPr lang="tr-TR" dirty="0"/>
              <a:t>üniversiteden kabul </a:t>
            </a:r>
            <a:r>
              <a:rPr lang="tr-TR" dirty="0" smtClean="0"/>
              <a:t>…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BİRLEŞİK KRALLIK İngiltere, İrlanda, İskoçya</a:t>
            </a:r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657858043"/>
              </p:ext>
            </p:extLst>
          </p:nvPr>
        </p:nvGraphicFramePr>
        <p:xfrm>
          <a:off x="360363" y="1619250"/>
          <a:ext cx="9217026" cy="482092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072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17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29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ÜNİVERSİTE</a:t>
                      </a:r>
                      <a:endParaRPr lang="fr-FR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ŞEHİR</a:t>
                      </a:r>
                      <a:endParaRPr lang="fr-FR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KABUL ALAN ÖĞRENCİ SAYISI</a:t>
                      </a:r>
                      <a:endParaRPr lang="tr-TR" sz="1800" b="0" strike="noStrike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Westminister 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London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2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Goldsmiths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London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2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2360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 Sheffield 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 Sheffield 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2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 Birmingham 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Birmingham 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2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Loughborough 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Loughborough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2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72139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 Birmingham City 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Birmingham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1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Coventry 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Coventry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1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East 15 School of Acting 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Loughton 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1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 Roehampton 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Wandsworth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1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Cardiff Metropolitan 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Cardiff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1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Lancaster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Lancaster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1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Regent's 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London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1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2" name="Espace réservé du texte 1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tr-TR" dirty="0"/>
              <a:t>121 mezunumuza 38 üniversiteden kabul …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4271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BİRLEŞİK KRALLIK İngiltere, İrlanda, İskoçya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398357687"/>
              </p:ext>
            </p:extLst>
          </p:nvPr>
        </p:nvGraphicFramePr>
        <p:xfrm>
          <a:off x="360363" y="1619250"/>
          <a:ext cx="9217026" cy="482092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072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17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29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ÜNİVERSİTE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ŞEHİR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KABUL ALAN ÖĞRENCİ SAYISI</a:t>
                      </a:r>
                      <a:endParaRPr lang="tr-TR" sz="1800" b="0" strike="noStrike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Queen Mary  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London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1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Central Lancashire 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Lancashire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1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2360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Warwick 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Coventry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1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Leeds Beckett 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Leeds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1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 Sussex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Lancaster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b="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</a:rPr>
                        <a:t>2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4385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Bristol 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Bristol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b="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</a:rPr>
                        <a:t>2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530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Newcastle 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Newcastle upon Tyne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1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494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Brunnel 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London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1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282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London College Of Fashion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London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51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Instituto Marangoni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London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123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 East Anglia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Norwich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1561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SOAS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London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5270374"/>
                  </a:ext>
                </a:extLst>
              </a:tr>
            </a:tbl>
          </a:graphicData>
        </a:graphic>
      </p:graphicFrame>
      <p:sp>
        <p:nvSpPr>
          <p:cNvPr id="8" name="Espace réservé du texte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tr-TR" dirty="0"/>
              <a:t>121 mezunumuza 38 üniversiteden kabul …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649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BİRLEŞİK KRALLIK İngiltere, İrlanda, İskoçya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047455010"/>
              </p:ext>
            </p:extLst>
          </p:nvPr>
        </p:nvGraphicFramePr>
        <p:xfrm>
          <a:off x="360363" y="1619250"/>
          <a:ext cx="9217026" cy="185420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072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17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29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ÜNİVERSİTE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ŞEHİR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KABUL ALAN ÖĞRENCİ SAYISI</a:t>
                      </a:r>
                      <a:endParaRPr lang="tr-TR" sz="1800" b="0" strike="noStrike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r-TR" sz="1700" b="1" u="sng" strike="noStrike" spc="-1" baseline="0" dirty="0">
                          <a:solidFill>
                            <a:schemeClr val="dk1"/>
                          </a:solidFill>
                          <a:uFill>
                            <a:solidFill>
                              <a:schemeClr val="tx1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İRLANDA: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Dublin 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Dublin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1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236037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r-TR" sz="1700" b="1" u="sng" strike="noStrike" spc="-1" baseline="0" dirty="0">
                          <a:solidFill>
                            <a:schemeClr val="dk1"/>
                          </a:solidFill>
                          <a:uFill>
                            <a:solidFill>
                              <a:schemeClr val="tx1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İSKOÇYA: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Edinburgh 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Edinburgh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2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Espace réservé du texte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tr-TR" dirty="0"/>
              <a:t>121 mezunumuza 38 üniversiteden kabul …</a:t>
            </a:r>
            <a:endParaRPr lang="fr-FR" dirty="0"/>
          </a:p>
          <a:p>
            <a:endParaRPr lang="fr-FR" dirty="0"/>
          </a:p>
          <a:p>
            <a:pPr algn="ctr"/>
            <a:endParaRPr lang="fr-FR" sz="1700" u="sng" dirty="0">
              <a:solidFill>
                <a:schemeClr val="dk1"/>
              </a:solidFill>
              <a:uFill>
                <a:solidFill>
                  <a:schemeClr val="tx1"/>
                </a:solidFill>
              </a:u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561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KANADA:</a:t>
            </a:r>
            <a:endParaRPr lang="tr-T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4057841979"/>
              </p:ext>
            </p:extLst>
          </p:nvPr>
        </p:nvGraphicFramePr>
        <p:xfrm>
          <a:off x="360363" y="1619250"/>
          <a:ext cx="9217026" cy="519176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072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17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29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ÜNİVERSİTE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ŞEHİR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KABUL ALAN ÖĞRENCİ SAYISI</a:t>
                      </a:r>
                      <a:endParaRPr lang="tr-TR" sz="1800" b="0" strike="noStrike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 Ottawa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Ottawa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b="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</a:rPr>
                        <a:t>10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McGill 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Montréal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b="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</a:rPr>
                        <a:t>8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2360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British Columbia 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Vancouver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b="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</a:rPr>
                        <a:t>8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Ryerson 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Toronto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5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Carleton 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Ottawa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5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4385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 Toronto 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Toronto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b="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</a:rPr>
                        <a:t>5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530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 Guelph 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Guelph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3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494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York 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Toronto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b="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</a:rPr>
                        <a:t>6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282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 Concordia 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Montréal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b="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</a:rPr>
                        <a:t>5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51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 Simon Fraser 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Burnaby 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2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123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Wilfrid Laurier 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Waterloo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1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1561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Queen's 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Kingston</a:t>
                      </a:r>
                      <a:endParaRPr lang="tr-TR" sz="17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b="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</a:rPr>
                        <a:t>2</a:t>
                      </a:r>
                      <a:endParaRPr lang="tr-TR" sz="17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5270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sz="170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Dalluosie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Halifax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781544"/>
                  </a:ext>
                </a:extLst>
              </a:tr>
            </a:tbl>
          </a:graphicData>
        </a:graphic>
      </p:graphicFrame>
      <p:sp>
        <p:nvSpPr>
          <p:cNvPr id="10" name="Espace réservé du texte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tr-TR" dirty="0" smtClean="0"/>
              <a:t>61mezunumuza 13 </a:t>
            </a:r>
            <a:r>
              <a:rPr lang="tr-TR" dirty="0"/>
              <a:t>üniversiteden kabul …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9110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AMERİKA:</a:t>
            </a:r>
            <a:endParaRPr lang="tr-T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443637928"/>
              </p:ext>
            </p:extLst>
          </p:nvPr>
        </p:nvGraphicFramePr>
        <p:xfrm>
          <a:off x="360363" y="1619250"/>
          <a:ext cx="9217026" cy="505968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5998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29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ÜNİVERSİTE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ŞEHİR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strike="noStrike" spc="-1" dirty="0" smtClean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KABUL ALAN ÖĞRENCİ SAYISI</a:t>
                      </a:r>
                      <a:endParaRPr lang="tr-TR" sz="1800" b="0" strike="noStrike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sz="170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SAIC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Chicago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sz="170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UC Berkeley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Berkeley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2360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sz="170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UC San Diego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San Diego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sz="170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Maryland Institute College of Art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Baltimore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4385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sz="1700" strike="noStrike" spc="-1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Otis College of Arts and Design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Los Angeles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4530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sz="1700" strike="noStrike" spc="-1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George Washington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Washington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494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Oklahoma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Norman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751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Minnesota Twin Cities  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sz="1700" strike="noStrike" spc="-1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Minneapolis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0123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sz="170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Wisconsin </a:t>
                      </a: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Madison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 Wisconsin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1561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sz="170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Savannah College of Arts and Design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Savannah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5270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Rutgers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New Jersey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4555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Ringling College of Arts and Design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Sarasota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tr-TR" sz="1700" strike="noStrike" spc="-1" dirty="0" smtClean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tr-TR" sz="1700" strike="noStrike" spc="-1" dirty="0">
                        <a:solidFill>
                          <a:schemeClr val="dk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4008460"/>
                  </a:ext>
                </a:extLst>
              </a:tr>
            </a:tbl>
          </a:graphicData>
        </a:graphic>
      </p:graphicFrame>
      <p:sp>
        <p:nvSpPr>
          <p:cNvPr id="10" name="Espace réservé du texte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tr-TR" dirty="0"/>
              <a:t>31 mezunumuza 26 üniversiteden kabul …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3296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891</TotalTime>
  <Words>712</Words>
  <Application>Microsoft Office PowerPoint</Application>
  <PresentationFormat>Personnalisé</PresentationFormat>
  <Paragraphs>433</Paragraphs>
  <Slides>14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2" baseType="lpstr">
      <vt:lpstr>Arial</vt:lpstr>
      <vt:lpstr>Calibri</vt:lpstr>
      <vt:lpstr>DejaVu Sans</vt:lpstr>
      <vt:lpstr>Source Sans Pro Black</vt:lpstr>
      <vt:lpstr>Source Sans Pro Light</vt:lpstr>
      <vt:lpstr>Source Sans Pro Semibold</vt:lpstr>
      <vt:lpstr>Wingdings</vt:lpstr>
      <vt:lpstr>Office Theme</vt:lpstr>
      <vt:lpstr>2018 ÜNİVERSİTE KABULLERİ</vt:lpstr>
      <vt:lpstr>FRANSA:</vt:lpstr>
      <vt:lpstr>FRANSA:</vt:lpstr>
      <vt:lpstr>BİRLEŞİK KRALLIK İngiltere, İrlanda, İskoçya</vt:lpstr>
      <vt:lpstr>BİRLEŞİK KRALLIK İngiltere, İrlanda, İskoçya</vt:lpstr>
      <vt:lpstr>BİRLEŞİK KRALLIK İngiltere, İrlanda, İskoçya</vt:lpstr>
      <vt:lpstr>BİRLEŞİK KRALLIK İngiltere, İrlanda, İskoçya</vt:lpstr>
      <vt:lpstr>KANADA:</vt:lpstr>
      <vt:lpstr>AMERİKA:</vt:lpstr>
      <vt:lpstr>AMERİKA:</vt:lpstr>
      <vt:lpstr>DİĞER ÜLKELER:</vt:lpstr>
      <vt:lpstr>DİĞER ÜLKELER:</vt:lpstr>
      <vt:lpstr>DİĞER ÜLKELER: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Fériel Zahouani</dc:creator>
  <cp:lastModifiedBy>Fériel Zahouani</cp:lastModifiedBy>
  <cp:revision>42</cp:revision>
  <dcterms:modified xsi:type="dcterms:W3CDTF">2018-06-20T10:51:14Z</dcterms:modified>
</cp:coreProperties>
</file>

<file path=docProps/core1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2018-05-31T10:02:54Z</dcterms:created>
  <dc:creator/>
  <dc:description/>
  <dc:language>fr-FR</dc:language>
  <cp:lastModifiedBy/>
  <dcterms:modified xsi:type="dcterms:W3CDTF">2018-06-04T11:14:05Z</dcterms:modified>
  <cp:revision>58</cp:revision>
  <dc:subject/>
  <dc:title/>
</cp:coreProperties>
</file>