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4" r:id="rId2"/>
    <p:sldId id="286" r:id="rId3"/>
    <p:sldId id="292" r:id="rId4"/>
    <p:sldId id="293" r:id="rId5"/>
    <p:sldId id="259" r:id="rId6"/>
    <p:sldId id="297" r:id="rId7"/>
    <p:sldId id="287" r:id="rId8"/>
    <p:sldId id="320" r:id="rId9"/>
    <p:sldId id="288" r:id="rId10"/>
    <p:sldId id="303" r:id="rId11"/>
    <p:sldId id="305" r:id="rId12"/>
    <p:sldId id="298" r:id="rId13"/>
    <p:sldId id="324" r:id="rId14"/>
    <p:sldId id="306" r:id="rId15"/>
    <p:sldId id="299" r:id="rId16"/>
    <p:sldId id="300" r:id="rId17"/>
    <p:sldId id="307" r:id="rId18"/>
    <p:sldId id="322" r:id="rId19"/>
    <p:sldId id="325" r:id="rId20"/>
    <p:sldId id="326" r:id="rId21"/>
    <p:sldId id="327" r:id="rId22"/>
    <p:sldId id="308" r:id="rId23"/>
    <p:sldId id="328" r:id="rId24"/>
    <p:sldId id="329" r:id="rId25"/>
    <p:sldId id="289" r:id="rId26"/>
    <p:sldId id="262" r:id="rId27"/>
    <p:sldId id="275" r:id="rId28"/>
    <p:sldId id="264" r:id="rId29"/>
    <p:sldId id="321" r:id="rId30"/>
    <p:sldId id="319" r:id="rId31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yda" initials="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  <a:srgbClr val="0033CC"/>
    <a:srgbClr val="33CCCC"/>
    <a:srgbClr val="FF66CC"/>
    <a:srgbClr val="FFCC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7522" autoAdjust="0"/>
  </p:normalViewPr>
  <p:slideViewPr>
    <p:cSldViewPr>
      <p:cViewPr varScale="1">
        <p:scale>
          <a:sx n="61" d="100"/>
          <a:sy n="61" d="100"/>
        </p:scale>
        <p:origin x="13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ED6C7-2D30-4469-864D-3837D8D871B5}" type="datetimeFigureOut">
              <a:rPr lang="fr-FR" smtClean="0"/>
              <a:pPr/>
              <a:t>27/03/2023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6A94D-5D76-4F2C-A969-BBD95DFA390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5312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24C4E-3C87-4FE1-809E-D758DD2E84AB}" type="datetimeFigureOut">
              <a:rPr lang="fr-FR" smtClean="0"/>
              <a:pPr/>
              <a:t>27/03/2023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93B72-6DEE-4670-8809-C207E2F7CC8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2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D70CDAB-A18E-4874-A22A-ED5FE0B22539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61346225-63D1-4AFE-B646-DBD483AEEC33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78B49E38-86BD-4C22-99A3-6F12CE71DC8A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FE9575C-5D72-4C9C-B9BD-EE1A07168345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F99D1EE0-62A3-42A6-8AA1-3963DD95A1F6}" type="slidenum">
              <a:rPr lang="fr-FR" altLang="fr-FR" smtClean="0"/>
              <a:pPr>
                <a:spcBef>
                  <a:spcPct val="0"/>
                </a:spcBef>
              </a:pPr>
              <a:t>29</a:t>
            </a:fld>
            <a:endParaRPr lang="fr-FR" altLang="fr-FR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0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14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20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077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075" y="424667"/>
            <a:ext cx="9139925" cy="459215"/>
          </a:xfrm>
          <a:prstGeom prst="rect">
            <a:avLst/>
          </a:prstGeom>
          <a:solidFill>
            <a:srgbClr val="006A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0165" tIns="40083" rIns="80165" bIns="40083"/>
          <a:lstStyle/>
          <a:p>
            <a:pPr>
              <a:defRPr/>
            </a:pPr>
            <a:endParaRPr lang="fr-FR" dirty="0">
              <a:latin typeface="Trebuchet MS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 rot="18890467">
            <a:off x="400233" y="432973"/>
            <a:ext cx="518237" cy="492986"/>
          </a:xfrm>
          <a:prstGeom prst="rect">
            <a:avLst/>
          </a:prstGeom>
          <a:solidFill>
            <a:srgbClr val="FF1D1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0165" tIns="40083" rIns="80165" bIns="40083"/>
          <a:lstStyle/>
          <a:p>
            <a:pPr>
              <a:defRPr/>
            </a:pPr>
            <a:endParaRPr lang="fr-FR" dirty="0">
              <a:latin typeface="Times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7574051" y="6319610"/>
            <a:ext cx="0" cy="41602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23" y="6351280"/>
            <a:ext cx="954735" cy="31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1368952" y="555665"/>
            <a:ext cx="0" cy="758642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5677703" y="6331126"/>
            <a:ext cx="1896349" cy="57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5" tIns="40068" rIns="80135" bIns="4006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>
              <a:defRPr/>
            </a:pPr>
            <a:r>
              <a:rPr lang="fr-FR" sz="800" dirty="0">
                <a:latin typeface="Trebuchet MS" pitchFamily="34" charset="0"/>
              </a:rPr>
              <a:t>Agence française pour la promotion</a:t>
            </a:r>
            <a:br>
              <a:rPr lang="fr-FR" sz="800" dirty="0">
                <a:latin typeface="Trebuchet MS" pitchFamily="34" charset="0"/>
              </a:rPr>
            </a:br>
            <a:r>
              <a:rPr lang="fr-FR" sz="800" dirty="0">
                <a:latin typeface="Trebuchet MS" pitchFamily="34" charset="0"/>
              </a:rPr>
              <a:t>de l’enseignement supérieur,</a:t>
            </a:r>
          </a:p>
          <a:p>
            <a:pPr algn="r">
              <a:defRPr/>
            </a:pPr>
            <a:r>
              <a:rPr lang="fr-FR" sz="800" dirty="0">
                <a:latin typeface="Trebuchet MS" pitchFamily="34" charset="0"/>
              </a:rPr>
              <a:t>l’accueil et la mobilité internationale</a:t>
            </a:r>
          </a:p>
          <a:p>
            <a:pPr algn="r">
              <a:defRPr/>
            </a:pPr>
            <a:endParaRPr lang="fr-FR" sz="800" dirty="0">
              <a:latin typeface="Trebuchet MS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0192" y="1796577"/>
            <a:ext cx="8132344" cy="4311555"/>
          </a:xfrm>
        </p:spPr>
        <p:txBody>
          <a:bodyPr/>
          <a:lstStyle>
            <a:lvl1pPr marL="501034" indent="-501034">
              <a:buClr>
                <a:srgbClr val="FF0000"/>
              </a:buClr>
              <a:buFont typeface="Wingdings 2" pitchFamily="18" charset="2"/>
              <a:buChar char="¿"/>
              <a:defRPr sz="1500">
                <a:latin typeface="Trebuchet MS" pitchFamily="34" charset="0"/>
                <a:cs typeface="Helvetica" pitchFamily="34" charset="0"/>
              </a:defRPr>
            </a:lvl1pPr>
            <a:lvl2pPr marL="857325" indent="-400827">
              <a:buClr>
                <a:srgbClr val="FF0000"/>
              </a:buClr>
              <a:buFont typeface="Trebuchet MS" pitchFamily="34" charset="0"/>
              <a:buChar char="-"/>
              <a:defRPr sz="1300">
                <a:latin typeface="Trebuchet MS" pitchFamily="34" charset="0"/>
                <a:cs typeface="Helvetica" pitchFamily="34" charset="0"/>
              </a:defRPr>
            </a:lvl2pPr>
            <a:lvl3pPr marL="1315215" indent="-400827">
              <a:buClr>
                <a:srgbClr val="FF0000"/>
              </a:buClr>
              <a:buFont typeface="Wingdings" pitchFamily="2" charset="2"/>
              <a:buChar char="v"/>
              <a:defRPr sz="1300">
                <a:latin typeface="Trebuchet MS" pitchFamily="34" charset="0"/>
                <a:cs typeface="Helvetica" pitchFamily="34" charset="0"/>
              </a:defRPr>
            </a:lvl3pPr>
            <a:lvl4pPr marL="1671505" indent="-300620">
              <a:buClr>
                <a:srgbClr val="FF0000"/>
              </a:buClr>
              <a:buFont typeface="Wingdings 2" pitchFamily="18" charset="2"/>
              <a:buChar char="¿"/>
              <a:defRPr sz="1600">
                <a:latin typeface="Trebuchet MS" pitchFamily="34" charset="0"/>
                <a:cs typeface="Helvetica" pitchFamily="34" charset="0"/>
              </a:defRPr>
            </a:lvl4pPr>
            <a:lvl5pPr marL="2129395" indent="-300620">
              <a:buClr>
                <a:srgbClr val="FF0000"/>
              </a:buClr>
              <a:buFont typeface="Wingdings 2" pitchFamily="18" charset="2"/>
              <a:buChar char="¿"/>
              <a:defRPr sz="1600">
                <a:latin typeface="Trebuchet MS" pitchFamily="34" charset="0"/>
                <a:cs typeface="Helvetica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521354" y="396416"/>
            <a:ext cx="7978804" cy="52431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Trebuchet MS" pitchFamily="34" charset="0"/>
                <a:cs typeface="Helvetica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49146" y="945519"/>
            <a:ext cx="8012614" cy="391782"/>
          </a:xfrm>
        </p:spPr>
        <p:txBody>
          <a:bodyPr/>
          <a:lstStyle>
            <a:lvl1pPr marL="0" indent="0" algn="l">
              <a:buNone/>
              <a:defRPr sz="1800">
                <a:latin typeface="Trebuchet MS" pitchFamily="34" charset="0"/>
                <a:cs typeface="Helvetica" pitchFamily="34" charset="0"/>
              </a:defRPr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9906" y="6440531"/>
            <a:ext cx="1905396" cy="456337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Trebuchet MS" pitchFamily="34" charset="0"/>
              </a:defRPr>
            </a:lvl1pPr>
          </a:lstStyle>
          <a:p>
            <a:pPr>
              <a:defRPr/>
            </a:pPr>
            <a:fld id="{1AC195CE-5345-4BFA-B68A-E6619C07C7E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66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58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56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27/03/2023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72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27/03/2023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64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27/03/2023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05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27/03/2023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23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27/03/2023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9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27/03/2023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46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C901-89ED-4E1C-B5AA-FD63B38A50C5}" type="datetimeFigureOut">
              <a:rPr lang="fr-FR" smtClean="0"/>
              <a:pPr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FADC0-510E-4FA3-93B5-22185C24BA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83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urquie.campusfrance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wmf"/><Relationship Id="rId5" Type="http://schemas.openxmlformats.org/officeDocument/2006/relationships/hyperlink" Target="http://www.turquie.campusfrance.org/" TargetMode="Externa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admin-etrangers.istanbul-fslt@diplomatie.gouv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hyperlink" Target="mailto:campusfrance.ankara@ifturquie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314495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95638" y="5057477"/>
            <a:ext cx="5118180" cy="41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 anchor="ctr"/>
          <a:lstStyle/>
          <a:p>
            <a:pPr defTabSz="914388">
              <a:lnSpc>
                <a:spcPct val="120000"/>
              </a:lnSpc>
            </a:pPr>
            <a:r>
              <a:rPr lang="fr-FR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Campus France Türk</a:t>
            </a:r>
            <a:r>
              <a:rPr lang="fr-FR" sz="2000" b="1" cap="all" dirty="0">
                <a:latin typeface="Arial Narrow" panose="020B0606020202030204" pitchFamily="34" charset="0"/>
              </a:rPr>
              <a:t>İ</a:t>
            </a:r>
            <a:r>
              <a:rPr lang="fr-FR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ye</a:t>
            </a:r>
          </a:p>
          <a:p>
            <a:pPr defTabSz="914388">
              <a:lnSpc>
                <a:spcPct val="120000"/>
              </a:lnSpc>
            </a:pPr>
            <a:endParaRPr lang="fr-FR" sz="2800" b="1" cap="all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795638" y="3212976"/>
            <a:ext cx="6225236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4000" b="1" cap="all" spc="100" dirty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Fransa’da Eğ</a:t>
            </a:r>
            <a:r>
              <a:rPr lang="fr-FR" sz="4000" b="1" cap="all" spc="100" dirty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İ</a:t>
            </a:r>
            <a:r>
              <a:rPr lang="en-US" sz="4000" b="1" cap="all" spc="100" dirty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t</a:t>
            </a:r>
            <a:r>
              <a:rPr lang="fr-FR" sz="4000" b="1" cap="all" spc="100" dirty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İ</a:t>
            </a:r>
            <a:r>
              <a:rPr lang="en-US" sz="4000" b="1" cap="all" spc="100" dirty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m</a:t>
            </a:r>
            <a:endParaRPr lang="en-US" sz="2400" spc="100" dirty="0">
              <a:solidFill>
                <a:srgbClr val="0070C0"/>
              </a:solidFill>
              <a:latin typeface="Arial Narrow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59458"/>
            <a:ext cx="1512168" cy="12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94657"/>
            <a:ext cx="2685634" cy="13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8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B419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B41984"/>
              </a:solidFill>
            </a:endParaRPr>
          </a:p>
        </p:txBody>
      </p:sp>
      <p:pic>
        <p:nvPicPr>
          <p:cNvPr id="8195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303763" y="1934750"/>
            <a:ext cx="4041667" cy="48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altLang="fr-FR" sz="1300">
                <a:latin typeface="Helvetica" pitchFamily="34" charset="0"/>
              </a:rPr>
              <a:t>Fransa’da 3500’ün üzerinde özel ya da devlet kurumu bulunmaktadır :</a:t>
            </a:r>
          </a:p>
        </p:txBody>
      </p:sp>
      <p:sp>
        <p:nvSpPr>
          <p:cNvPr id="8197" name="Line 17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8198" name="Rectangle 18"/>
          <p:cNvSpPr>
            <a:spLocks noChangeArrowheads="1"/>
          </p:cNvSpPr>
          <p:nvPr/>
        </p:nvSpPr>
        <p:spPr bwMode="auto">
          <a:xfrm>
            <a:off x="1434140" y="898277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800" dirty="0">
                <a:solidFill>
                  <a:srgbClr val="93107E"/>
                </a:solidFill>
                <a:latin typeface="Helvetica" pitchFamily="34" charset="0"/>
              </a:rPr>
              <a:t>Yüksek öğrenim kurumları</a:t>
            </a:r>
            <a:endParaRPr lang="tr-TR" altLang="fr-FR" sz="1800" dirty="0">
              <a:latin typeface="Arial" pitchFamily="34" charset="0"/>
            </a:endParaRPr>
          </a:p>
        </p:txBody>
      </p:sp>
      <p:sp>
        <p:nvSpPr>
          <p:cNvPr id="8199" name="Text Box 35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8200" name="Line 36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8201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38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4400" dirty="0">
              <a:latin typeface="Arial" pitchFamily="34" charset="0"/>
            </a:endParaRPr>
          </a:p>
        </p:txBody>
      </p:sp>
      <p:sp>
        <p:nvSpPr>
          <p:cNvPr id="8203" name="Rectangle 40"/>
          <p:cNvSpPr>
            <a:spLocks noChangeArrowheads="1"/>
          </p:cNvSpPr>
          <p:nvPr/>
        </p:nvSpPr>
        <p:spPr bwMode="auto">
          <a:xfrm>
            <a:off x="1368952" y="2621415"/>
            <a:ext cx="130376" cy="138196"/>
          </a:xfrm>
          <a:prstGeom prst="rect">
            <a:avLst/>
          </a:prstGeom>
          <a:solidFill>
            <a:srgbClr val="27A2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04" name="Text Box 41"/>
          <p:cNvSpPr txBox="1">
            <a:spLocks noChangeArrowheads="1"/>
          </p:cNvSpPr>
          <p:nvPr/>
        </p:nvSpPr>
        <p:spPr bwMode="auto">
          <a:xfrm>
            <a:off x="1564516" y="2552316"/>
            <a:ext cx="3976479" cy="2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300">
                <a:latin typeface="Helvetica" pitchFamily="34" charset="0"/>
              </a:rPr>
              <a:t>72</a:t>
            </a:r>
            <a:r>
              <a:rPr lang="tr-TR" altLang="fr-FR" sz="1300">
                <a:latin typeface="Helvetica" pitchFamily="34" charset="0"/>
              </a:rPr>
              <a:t> </a:t>
            </a:r>
            <a:r>
              <a:rPr lang="tr-TR" altLang="fr-FR" sz="1300" dirty="0">
                <a:latin typeface="Helvetica" pitchFamily="34" charset="0"/>
              </a:rPr>
              <a:t>üniversite (öğrencilerin % </a:t>
            </a:r>
            <a:r>
              <a:rPr lang="fr-FR" altLang="fr-FR" sz="1300" dirty="0">
                <a:latin typeface="Helvetica" pitchFamily="34" charset="0"/>
              </a:rPr>
              <a:t>65</a:t>
            </a:r>
            <a:r>
              <a:rPr lang="tr-TR" altLang="fr-FR" sz="1300" dirty="0">
                <a:latin typeface="Helvetica" pitchFamily="34" charset="0"/>
              </a:rPr>
              <a:t>’i )</a:t>
            </a:r>
            <a:r>
              <a:rPr lang="fr-FR" altLang="fr-FR" sz="1300" dirty="0">
                <a:latin typeface="Helvetica" pitchFamily="34" charset="0"/>
              </a:rPr>
              <a:t> </a:t>
            </a:r>
          </a:p>
        </p:txBody>
      </p:sp>
      <p:sp>
        <p:nvSpPr>
          <p:cNvPr id="8205" name="Rectangle 44"/>
          <p:cNvSpPr>
            <a:spLocks noChangeArrowheads="1"/>
          </p:cNvSpPr>
          <p:nvPr/>
        </p:nvSpPr>
        <p:spPr bwMode="auto">
          <a:xfrm>
            <a:off x="1368952" y="2915083"/>
            <a:ext cx="130376" cy="138196"/>
          </a:xfrm>
          <a:prstGeom prst="rect">
            <a:avLst/>
          </a:prstGeom>
          <a:solidFill>
            <a:srgbClr val="FCC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06" name="Text Box 45"/>
          <p:cNvSpPr txBox="1">
            <a:spLocks noChangeArrowheads="1"/>
          </p:cNvSpPr>
          <p:nvPr/>
        </p:nvSpPr>
        <p:spPr bwMode="auto">
          <a:xfrm>
            <a:off x="1564516" y="2786963"/>
            <a:ext cx="3987343" cy="22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altLang="fr-FR" sz="1300">
                <a:latin typeface="Helvetica" pitchFamily="34" charset="0"/>
              </a:rPr>
              <a:t>224 mühendislik okulu</a:t>
            </a:r>
            <a:endParaRPr lang="tr-TR" altLang="fr-FR" sz="13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8207" name="Rectangle 46"/>
          <p:cNvSpPr>
            <a:spLocks noChangeArrowheads="1"/>
          </p:cNvSpPr>
          <p:nvPr/>
        </p:nvSpPr>
        <p:spPr bwMode="auto">
          <a:xfrm>
            <a:off x="1368952" y="3194355"/>
            <a:ext cx="130376" cy="138196"/>
          </a:xfrm>
          <a:prstGeom prst="rect">
            <a:avLst/>
          </a:prstGeom>
          <a:solidFill>
            <a:srgbClr val="96BF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08" name="Text Box 47"/>
          <p:cNvSpPr txBox="1">
            <a:spLocks noChangeArrowheads="1"/>
          </p:cNvSpPr>
          <p:nvPr/>
        </p:nvSpPr>
        <p:spPr bwMode="auto">
          <a:xfrm>
            <a:off x="1553651" y="3063355"/>
            <a:ext cx="3976479" cy="2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1300" dirty="0">
                <a:latin typeface="Helvetica" pitchFamily="34" charset="0"/>
              </a:rPr>
              <a:t>220 i</a:t>
            </a:r>
            <a:r>
              <a:rPr lang="tr-TR" altLang="fr-FR" sz="1300">
                <a:latin typeface="Helvetica" pitchFamily="34" charset="0"/>
              </a:rPr>
              <a:t>şletme</a:t>
            </a:r>
            <a:r>
              <a:rPr lang="fr-FR" altLang="fr-FR" sz="1300" dirty="0">
                <a:latin typeface="Helvetica" pitchFamily="34" charset="0"/>
              </a:rPr>
              <a:t> </a:t>
            </a:r>
            <a:r>
              <a:rPr lang="tr-TR" altLang="fr-FR" sz="1300">
                <a:latin typeface="Helvetica" pitchFamily="34" charset="0"/>
              </a:rPr>
              <a:t>ve ticaret okulu</a:t>
            </a:r>
          </a:p>
        </p:txBody>
      </p:sp>
      <p:sp>
        <p:nvSpPr>
          <p:cNvPr id="8209" name="Rectangle 48"/>
          <p:cNvSpPr>
            <a:spLocks noChangeArrowheads="1"/>
          </p:cNvSpPr>
          <p:nvPr/>
        </p:nvSpPr>
        <p:spPr bwMode="auto">
          <a:xfrm>
            <a:off x="1368952" y="3519692"/>
            <a:ext cx="130376" cy="138196"/>
          </a:xfrm>
          <a:prstGeom prst="rect">
            <a:avLst/>
          </a:prstGeom>
          <a:solidFill>
            <a:srgbClr val="E200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10" name="Text Box 49"/>
          <p:cNvSpPr txBox="1">
            <a:spLocks noChangeArrowheads="1"/>
          </p:cNvSpPr>
          <p:nvPr/>
        </p:nvSpPr>
        <p:spPr bwMode="auto">
          <a:xfrm>
            <a:off x="1553651" y="3364221"/>
            <a:ext cx="3976479" cy="2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altLang="fr-FR" sz="1300">
                <a:latin typeface="Helvetica" pitchFamily="34" charset="0"/>
              </a:rPr>
              <a:t>120 sanat okulu</a:t>
            </a:r>
          </a:p>
        </p:txBody>
      </p:sp>
      <p:sp>
        <p:nvSpPr>
          <p:cNvPr id="8211" name="Rectangle 50"/>
          <p:cNvSpPr>
            <a:spLocks noChangeArrowheads="1"/>
          </p:cNvSpPr>
          <p:nvPr/>
        </p:nvSpPr>
        <p:spPr bwMode="auto">
          <a:xfrm>
            <a:off x="1368952" y="3797524"/>
            <a:ext cx="130376" cy="138196"/>
          </a:xfrm>
          <a:prstGeom prst="rect">
            <a:avLst/>
          </a:prstGeom>
          <a:solidFill>
            <a:srgbClr val="1629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12" name="Text Box 51"/>
          <p:cNvSpPr txBox="1">
            <a:spLocks noChangeArrowheads="1"/>
          </p:cNvSpPr>
          <p:nvPr/>
        </p:nvSpPr>
        <p:spPr bwMode="auto">
          <a:xfrm>
            <a:off x="1553651" y="3666525"/>
            <a:ext cx="3976479" cy="2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altLang="fr-FR" sz="1300">
                <a:latin typeface="Helvetica" pitchFamily="34" charset="0"/>
              </a:rPr>
              <a:t>20 mimarlık okulu</a:t>
            </a:r>
          </a:p>
        </p:txBody>
      </p:sp>
      <p:sp>
        <p:nvSpPr>
          <p:cNvPr id="8213" name="Rectangle 52"/>
          <p:cNvSpPr>
            <a:spLocks noChangeArrowheads="1"/>
          </p:cNvSpPr>
          <p:nvPr/>
        </p:nvSpPr>
        <p:spPr bwMode="auto">
          <a:xfrm>
            <a:off x="1368952" y="4073917"/>
            <a:ext cx="130376" cy="138196"/>
          </a:xfrm>
          <a:prstGeom prst="rect">
            <a:avLst/>
          </a:prstGeom>
          <a:solidFill>
            <a:srgbClr val="009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14" name="Text Box 53"/>
          <p:cNvSpPr txBox="1">
            <a:spLocks noChangeArrowheads="1"/>
          </p:cNvSpPr>
          <p:nvPr/>
        </p:nvSpPr>
        <p:spPr bwMode="auto">
          <a:xfrm>
            <a:off x="1434140" y="3942918"/>
            <a:ext cx="3988702" cy="26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1300" dirty="0">
                <a:latin typeface="Helvetica" pitchFamily="34" charset="0"/>
              </a:rPr>
              <a:t>   3 000 di</a:t>
            </a:r>
            <a:r>
              <a:rPr lang="tr-TR" altLang="fr-FR" sz="1300">
                <a:latin typeface="Helvetica" pitchFamily="34" charset="0"/>
              </a:rPr>
              <a:t>ğ</a:t>
            </a:r>
            <a:r>
              <a:rPr lang="fr-FR" altLang="fr-FR" sz="1300" dirty="0">
                <a:latin typeface="Helvetica" pitchFamily="34" charset="0"/>
              </a:rPr>
              <a:t>er </a:t>
            </a:r>
            <a:r>
              <a:rPr lang="tr-TR" altLang="fr-FR" sz="1300">
                <a:latin typeface="Helvetica" pitchFamily="34" charset="0"/>
              </a:rPr>
              <a:t>okul ve enstitüler</a:t>
            </a:r>
          </a:p>
        </p:txBody>
      </p:sp>
      <p:pic>
        <p:nvPicPr>
          <p:cNvPr id="8215" name="Picture 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06" y="2418438"/>
            <a:ext cx="2202817" cy="15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Rectangle 63"/>
          <p:cNvSpPr>
            <a:spLocks noChangeArrowheads="1"/>
          </p:cNvSpPr>
          <p:nvPr/>
        </p:nvSpPr>
        <p:spPr bwMode="auto">
          <a:xfrm>
            <a:off x="256309" y="6426301"/>
            <a:ext cx="223467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2062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34140" y="898277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800">
                <a:solidFill>
                  <a:srgbClr val="A8007C"/>
                </a:solidFill>
                <a:latin typeface="Helvetica" pitchFamily="34" charset="0"/>
              </a:rPr>
              <a:t>Üniversiteler</a:t>
            </a:r>
            <a:endParaRPr lang="tr-TR" altLang="fr-FR" sz="4400">
              <a:latin typeface="Arial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4400" dirty="0">
              <a:latin typeface="Arial" pitchFamily="34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B419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B41984"/>
              </a:solidFill>
            </a:endParaRPr>
          </a:p>
        </p:txBody>
      </p:sp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94" y="2142046"/>
            <a:ext cx="1348581" cy="21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483479" y="1796555"/>
            <a:ext cx="5652358" cy="398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hangingPunct="0">
              <a:lnSpc>
                <a:spcPct val="130000"/>
              </a:lnSpc>
              <a:defRPr/>
            </a:pPr>
            <a:r>
              <a:rPr lang="tr-TR" sz="1300" dirty="0">
                <a:latin typeface="Helvetica" pitchFamily="34" charset="0"/>
              </a:rPr>
              <a:t>Fransa’da </a:t>
            </a:r>
            <a:r>
              <a:rPr lang="fr-FR" sz="1300" dirty="0">
                <a:latin typeface="Helvetica" pitchFamily="34" charset="0"/>
              </a:rPr>
              <a:t>72 </a:t>
            </a:r>
            <a:r>
              <a:rPr lang="tr-TR" sz="1300" dirty="0">
                <a:latin typeface="Helvetica" pitchFamily="34" charset="0"/>
              </a:rPr>
              <a:t>üniversite bulunmaktadır</a:t>
            </a:r>
            <a:r>
              <a:rPr lang="fr-FR" sz="1300" dirty="0">
                <a:latin typeface="Helvetica" pitchFamily="34" charset="0"/>
              </a:rPr>
              <a:t> (2,7 milyon öğrencinin %65’i)</a:t>
            </a:r>
            <a:r>
              <a:rPr lang="tr-TR" sz="1300" dirty="0">
                <a:latin typeface="Helvetica" pitchFamily="34" charset="0"/>
              </a:rPr>
              <a:t>.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Üniversitelere 1 milyon </a:t>
            </a:r>
            <a:r>
              <a:rPr lang="fr-FR" sz="1300" dirty="0">
                <a:latin typeface="Helvetica" pitchFamily="34" charset="0"/>
              </a:rPr>
              <a:t>750 bin </a:t>
            </a:r>
            <a:r>
              <a:rPr lang="tr-TR" sz="1300" dirty="0">
                <a:latin typeface="Helvetica" pitchFamily="34" charset="0"/>
              </a:rPr>
              <a:t>öğrenci kayıtlıdır;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Üniversitelerde </a:t>
            </a:r>
            <a:r>
              <a:rPr lang="fr-FR" sz="1300" dirty="0">
                <a:latin typeface="Helvetica" pitchFamily="34" charset="0"/>
              </a:rPr>
              <a:t>3 y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l lisans, 2 y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l mast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r ve 3 y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l doktora </a:t>
            </a:r>
            <a:r>
              <a:rPr lang="tr-TR" sz="1300" dirty="0">
                <a:latin typeface="Helvetica" pitchFamily="34" charset="0"/>
              </a:rPr>
              <a:t>eğitim</a:t>
            </a:r>
            <a:r>
              <a:rPr lang="fr-FR" sz="1300" dirty="0">
                <a:latin typeface="Helvetica" pitchFamily="34" charset="0"/>
              </a:rPr>
              <a:t>i</a:t>
            </a:r>
            <a:r>
              <a:rPr lang="tr-TR" sz="1300" dirty="0">
                <a:latin typeface="Helvetica" pitchFamily="34" charset="0"/>
              </a:rPr>
              <a:t> verilir;</a:t>
            </a:r>
            <a:endParaRPr lang="fr-FR" sz="1300" dirty="0">
              <a:latin typeface="Helvetica" pitchFamily="34" charset="0"/>
            </a:endParaRPr>
          </a:p>
          <a:p>
            <a:pPr marL="0" indent="0" eaLnBrk="0" hangingPunct="0">
              <a:lnSpc>
                <a:spcPct val="130000"/>
              </a:lnSpc>
              <a:buClr>
                <a:srgbClr val="FF0000"/>
              </a:buClr>
              <a:defRPr/>
            </a:pP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fr-FR" sz="1300" dirty="0">
                <a:latin typeface="Helvetica" pitchFamily="34" charset="0"/>
              </a:rPr>
              <a:t>Mimarl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k, m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hendislik gibi </a:t>
            </a:r>
            <a:r>
              <a:rPr lang="tr-TR" sz="1300" dirty="0">
                <a:latin typeface="Helvetica" pitchFamily="34" charset="0"/>
              </a:rPr>
              <a:t>ö</a:t>
            </a:r>
            <a:r>
              <a:rPr lang="fr-FR" sz="1300" dirty="0">
                <a:latin typeface="Helvetica" pitchFamily="34" charset="0"/>
              </a:rPr>
              <a:t>zel uzmanl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k e</a:t>
            </a:r>
            <a:r>
              <a:rPr lang="tr-TR" sz="1300" dirty="0">
                <a:latin typeface="Helvetica" pitchFamily="34" charset="0"/>
              </a:rPr>
              <a:t>ğ</a:t>
            </a:r>
            <a:r>
              <a:rPr lang="fr-FR" sz="1300" dirty="0">
                <a:latin typeface="Helvetica" pitchFamily="34" charset="0"/>
              </a:rPr>
              <a:t>itimi gerektiren alanlarda 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niversitelerin diploma verme yetkisi yoktur;</a:t>
            </a:r>
          </a:p>
          <a:p>
            <a:pPr marL="0" indent="0" eaLnBrk="0" hangingPunct="0">
              <a:lnSpc>
                <a:spcPct val="130000"/>
              </a:lnSpc>
              <a:buClr>
                <a:srgbClr val="FF0000"/>
              </a:buClr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Üniversite</a:t>
            </a:r>
            <a:r>
              <a:rPr lang="fr-FR" sz="1300" dirty="0">
                <a:latin typeface="Helvetica" pitchFamily="34" charset="0"/>
              </a:rPr>
              <a:t>ye lisans ba</a:t>
            </a:r>
            <a:r>
              <a:rPr lang="tr-TR" sz="1300" dirty="0">
                <a:latin typeface="Helvetica" pitchFamily="34" charset="0"/>
              </a:rPr>
              <a:t>ş</a:t>
            </a:r>
            <a:r>
              <a:rPr lang="fr-FR" sz="1300" dirty="0">
                <a:latin typeface="Helvetica" pitchFamily="34" charset="0"/>
              </a:rPr>
              <a:t>vurusu yapacak T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rk </a:t>
            </a:r>
            <a:r>
              <a:rPr lang="tr-TR" sz="1300" dirty="0">
                <a:latin typeface="Helvetica" pitchFamily="34" charset="0"/>
              </a:rPr>
              <a:t>öğ</a:t>
            </a:r>
            <a:r>
              <a:rPr lang="fr-FR" sz="1300" dirty="0">
                <a:latin typeface="Helvetica" pitchFamily="34" charset="0"/>
              </a:rPr>
              <a:t>rencilerin lise diplomas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ile birlikte 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niversiteye giri</a:t>
            </a:r>
            <a:r>
              <a:rPr lang="tr-TR" sz="1300" dirty="0">
                <a:latin typeface="Helvetica" pitchFamily="34" charset="0"/>
              </a:rPr>
              <a:t>ş</a:t>
            </a:r>
            <a:r>
              <a:rPr lang="fr-FR" sz="1300" dirty="0">
                <a:latin typeface="Helvetica" pitchFamily="34" charset="0"/>
              </a:rPr>
              <a:t> s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nav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sonuç belgesi sunmalar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gerekmektedir (aday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n Fransa’da okumak istedi</a:t>
            </a:r>
            <a:r>
              <a:rPr lang="tr-TR" sz="1300" dirty="0">
                <a:latin typeface="Helvetica" pitchFamily="34" charset="0"/>
              </a:rPr>
              <a:t>ğ</a:t>
            </a:r>
            <a:r>
              <a:rPr lang="fr-FR" sz="1300" dirty="0">
                <a:latin typeface="Helvetica" pitchFamily="34" charset="0"/>
              </a:rPr>
              <a:t>i b</a:t>
            </a:r>
            <a:r>
              <a:rPr lang="tr-TR" sz="1300" dirty="0">
                <a:latin typeface="Helvetica" pitchFamily="34" charset="0"/>
              </a:rPr>
              <a:t>ö</a:t>
            </a:r>
            <a:r>
              <a:rPr lang="fr-FR" sz="1300" dirty="0">
                <a:latin typeface="Helvetica" pitchFamily="34" charset="0"/>
              </a:rPr>
              <a:t>l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me kendi 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lkesinde yerle</a:t>
            </a:r>
            <a:r>
              <a:rPr lang="tr-TR" sz="1300" dirty="0">
                <a:latin typeface="Helvetica" pitchFamily="34" charset="0"/>
              </a:rPr>
              <a:t>ş</a:t>
            </a:r>
            <a:r>
              <a:rPr lang="fr-FR" sz="1300" dirty="0">
                <a:latin typeface="Helvetica" pitchFamily="34" charset="0"/>
              </a:rPr>
              <a:t>tirilmi</a:t>
            </a:r>
            <a:r>
              <a:rPr lang="tr-TR" sz="1300" dirty="0">
                <a:latin typeface="Helvetica" pitchFamily="34" charset="0"/>
              </a:rPr>
              <a:t>ş</a:t>
            </a:r>
            <a:r>
              <a:rPr lang="fr-FR" sz="1300" dirty="0">
                <a:latin typeface="Helvetica" pitchFamily="34" charset="0"/>
              </a:rPr>
              <a:t> olmas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istenir). </a:t>
            </a:r>
            <a:r>
              <a:rPr lang="tr-TR" sz="1300" dirty="0">
                <a:latin typeface="Helvetica" pitchFamily="34" charset="0"/>
              </a:rPr>
              <a:t> </a:t>
            </a:r>
          </a:p>
        </p:txBody>
      </p:sp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256309" y="6426301"/>
            <a:ext cx="223467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3796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492538" y="391557"/>
            <a:ext cx="5543711" cy="41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 France – </a:t>
            </a:r>
            <a:r>
              <a:rPr lang="tr-TR" altLang="fr-FR" sz="180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1800">
              <a:latin typeface="Arial" pitchFamily="34" charset="0"/>
            </a:endParaRP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1368952" y="531193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1269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614766" y="911233"/>
            <a:ext cx="3942526" cy="3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T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ı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p E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ğ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itimi</a:t>
            </a:r>
            <a:endParaRPr lang="tr-TR" altLang="fr-FR" sz="1800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766" y="1430910"/>
            <a:ext cx="7645697" cy="8523260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>
                <a:latin typeface="Helvetica" pitchFamily="34" charset="0"/>
              </a:rPr>
              <a:t>Fransa’da </a:t>
            </a:r>
            <a:r>
              <a:rPr lang="fr-FR" sz="1200" b="1" dirty="0">
                <a:latin typeface="Helvetica" pitchFamily="34" charset="0"/>
              </a:rPr>
              <a:t>t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</a:rPr>
              <a:t>p e</a:t>
            </a:r>
            <a:r>
              <a:rPr lang="tr-TR" sz="1200" b="1" dirty="0">
                <a:latin typeface="Helvetica" pitchFamily="34" charset="0"/>
              </a:rPr>
              <a:t>ğ</a:t>
            </a:r>
            <a:r>
              <a:rPr lang="fr-FR" sz="1200" b="1" dirty="0" err="1">
                <a:latin typeface="Helvetica" pitchFamily="34" charset="0"/>
              </a:rPr>
              <a:t>itimi</a:t>
            </a:r>
            <a:r>
              <a:rPr lang="fr-FR" sz="1200" b="1" dirty="0">
                <a:latin typeface="Helvetica" pitchFamily="34" charset="0"/>
              </a:rPr>
              <a:t> </a:t>
            </a:r>
            <a:r>
              <a:rPr lang="tr-TR" sz="1200" b="1" dirty="0">
                <a:latin typeface="Helvetica" pitchFamily="34" charset="0"/>
              </a:rPr>
              <a:t>için </a:t>
            </a:r>
            <a:r>
              <a:rPr lang="tr-TR" sz="1200" b="1" dirty="0">
                <a:solidFill>
                  <a:srgbClr val="FF0000"/>
                </a:solidFill>
                <a:latin typeface="Helvetica" pitchFamily="34" charset="0"/>
              </a:rPr>
              <a:t>2 seçenek </a:t>
            </a:r>
            <a:r>
              <a:rPr lang="fr-FR" sz="1200" b="1" dirty="0">
                <a:latin typeface="Helvetica" pitchFamily="34" charset="0"/>
              </a:rPr>
              <a:t>:</a:t>
            </a: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b="1" dirty="0">
                <a:solidFill>
                  <a:srgbClr val="FF0000"/>
                </a:solidFill>
                <a:latin typeface="Helvetica" pitchFamily="34" charset="0"/>
              </a:rPr>
              <a:t>PA</a:t>
            </a:r>
            <a:r>
              <a:rPr lang="tr-TR" sz="1200" b="1" dirty="0">
                <a:solidFill>
                  <a:srgbClr val="FF0000"/>
                </a:solidFill>
                <a:latin typeface="Helvetica" pitchFamily="34" charset="0"/>
              </a:rPr>
              <a:t>SS (Un parcours spécifique “acces santé” avec une option d’une autre discipline) </a:t>
            </a:r>
            <a:r>
              <a:rPr lang="tr-TR" sz="1200" b="1" dirty="0">
                <a:latin typeface="Helvetica" pitchFamily="34" charset="0"/>
              </a:rPr>
              <a:t>sadece tıp fakültesi olan üniversitelerde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u="sng" dirty="0">
                <a:solidFill>
                  <a:srgbClr val="00B050"/>
                </a:solidFill>
                <a:latin typeface="Helvetica" pitchFamily="34" charset="0"/>
              </a:rPr>
              <a:t>2 olasılık sınıfını geçme ya da geçememe  </a:t>
            </a:r>
            <a:r>
              <a:rPr lang="tr-TR" sz="1200" b="1" dirty="0">
                <a:latin typeface="Helvetica" pitchFamily="34" charset="0"/>
              </a:rPr>
              <a:t>: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>
                <a:solidFill>
                  <a:srgbClr val="00B050"/>
                </a:solidFill>
                <a:latin typeface="Helvetica" pitchFamily="34" charset="0"/>
              </a:rPr>
              <a:t>1-</a:t>
            </a:r>
            <a:r>
              <a:rPr lang="tr-TR" sz="1200" b="1" dirty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öğrenci 1. yılını geçerse 2 seçenek</a:t>
            </a:r>
            <a:r>
              <a:rPr lang="tr-TR" sz="1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itchFamily="34" charset="0"/>
              </a:rPr>
              <a:t>: </a:t>
            </a:r>
          </a:p>
          <a:p>
            <a:pPr lvl="1" eaLnBrk="0" hangingPunct="0">
              <a:lnSpc>
                <a:spcPct val="130000"/>
              </a:lnSpc>
              <a:defRPr/>
            </a:pPr>
            <a:r>
              <a:rPr lang="tr-TR" sz="1200" b="1" dirty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1-</a:t>
            </a:r>
            <a:r>
              <a:rPr lang="tr-TR" sz="1200" dirty="0">
                <a:latin typeface="Helvetica" pitchFamily="34" charset="0"/>
              </a:rPr>
              <a:t>sağlık bilimlerinde istediği alana başvurma şansı </a:t>
            </a:r>
            <a:r>
              <a:rPr lang="fr-FR" sz="1200" dirty="0">
                <a:latin typeface="Helvetica" pitchFamily="34" charset="0"/>
              </a:rPr>
              <a:t>(T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</a:rPr>
              <a:t>p, Di</a:t>
            </a:r>
            <a:r>
              <a:rPr lang="tr-TR" sz="1200" dirty="0">
                <a:latin typeface="Helvetica" pitchFamily="34" charset="0"/>
              </a:rPr>
              <a:t>ş</a:t>
            </a:r>
            <a:r>
              <a:rPr lang="fr-FR" sz="1200" dirty="0">
                <a:latin typeface="Helvetica" pitchFamily="34" charset="0"/>
              </a:rPr>
              <a:t> </a:t>
            </a:r>
            <a:r>
              <a:rPr lang="fr-FR" sz="1200" dirty="0" err="1">
                <a:latin typeface="Helvetica" pitchFamily="34" charset="0"/>
              </a:rPr>
              <a:t>hekimli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</a:rPr>
              <a:t>i, </a:t>
            </a:r>
            <a:r>
              <a:rPr lang="fr-FR" sz="1200" dirty="0" err="1">
                <a:latin typeface="Helvetica" pitchFamily="34" charset="0"/>
              </a:rPr>
              <a:t>Eczac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</a:rPr>
              <a:t>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</a:rPr>
              <a:t>k, </a:t>
            </a:r>
            <a:r>
              <a:rPr lang="fr-FR" sz="1200" dirty="0" err="1">
                <a:latin typeface="Helvetica" pitchFamily="34" charset="0"/>
              </a:rPr>
              <a:t>Ebelik</a:t>
            </a:r>
            <a:r>
              <a:rPr lang="tr-TR" sz="1200" dirty="0">
                <a:latin typeface="Helvetica" pitchFamily="34" charset="0"/>
              </a:rPr>
              <a:t>, Fizik Tedavi</a:t>
            </a:r>
            <a:r>
              <a:rPr lang="fr-FR" sz="1200" dirty="0">
                <a:latin typeface="Helvetica" pitchFamily="34" charset="0"/>
              </a:rPr>
              <a:t>)</a:t>
            </a:r>
            <a:r>
              <a:rPr lang="tr-TR" sz="1200" dirty="0">
                <a:latin typeface="Helvetica" pitchFamily="34" charset="0"/>
              </a:rPr>
              <a:t> </a:t>
            </a:r>
          </a:p>
          <a:p>
            <a:pPr lvl="1" eaLnBrk="0" hangingPunct="0">
              <a:lnSpc>
                <a:spcPct val="130000"/>
              </a:lnSpc>
              <a:defRPr/>
            </a:pPr>
            <a:r>
              <a:rPr lang="tr-TR" sz="1200" b="1" dirty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2-</a:t>
            </a:r>
            <a:r>
              <a:rPr lang="tr-TR" sz="1200" dirty="0">
                <a:latin typeface="Helvetica" pitchFamily="34" charset="0"/>
              </a:rPr>
              <a:t> minör olarak seçtiği lisansın 2.yılına devam edebilir (bu yılın sonuda geçmesi şartı ile tekrar tıp sınavında şansını deneyebilir son kez)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>
                <a:solidFill>
                  <a:srgbClr val="00B050"/>
                </a:solidFill>
                <a:latin typeface="Helvetica" pitchFamily="34" charset="0"/>
              </a:rPr>
              <a:t>2-</a:t>
            </a:r>
            <a:r>
              <a:rPr lang="tr-TR" sz="1200" b="1" dirty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öğrenci 1. yılını geçemezse</a:t>
            </a:r>
            <a:r>
              <a:rPr lang="tr-TR" sz="1200" dirty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tr-TR" sz="1200" b="1" dirty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tek seçenek </a:t>
            </a:r>
            <a:r>
              <a:rPr lang="tr-TR" sz="1200" dirty="0">
                <a:latin typeface="Helvetica" pitchFamily="34" charset="0"/>
              </a:rPr>
              <a:t>tıp eğitimine başvuru hakkı yok, sınıfı tekrarlama şansı da yok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dirty="0">
                <a:latin typeface="Helvetica" pitchFamily="34" charset="0"/>
              </a:rPr>
              <a:t>Farklı bir bölüme geçiş için tekrar başvuru  seçeneği</a:t>
            </a:r>
          </a:p>
          <a:p>
            <a:pPr eaLnBrk="0" hangingPunct="0">
              <a:lnSpc>
                <a:spcPct val="130000"/>
              </a:lnSpc>
              <a:defRPr/>
            </a:pPr>
            <a:endParaRPr lang="tr-T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>
                <a:solidFill>
                  <a:srgbClr val="FF0000"/>
                </a:solidFill>
                <a:latin typeface="Helvetica" pitchFamily="34" charset="0"/>
              </a:rPr>
              <a:t>L.AS (Une Licence avec option “acces santé)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>
                <a:solidFill>
                  <a:srgbClr val="00B050"/>
                </a:solidFill>
                <a:latin typeface="Helvetica" pitchFamily="34" charset="0"/>
              </a:rPr>
              <a:t>2 olasılık sınıfını geçme ya da geçememe  </a:t>
            </a:r>
            <a:r>
              <a:rPr lang="tr-TR" sz="1200" b="1" dirty="0">
                <a:latin typeface="Helvetica" pitchFamily="34" charset="0"/>
              </a:rPr>
              <a:t>: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>
                <a:solidFill>
                  <a:srgbClr val="00B050"/>
                </a:solidFill>
                <a:latin typeface="Helvetica" pitchFamily="34" charset="0"/>
              </a:rPr>
              <a:t>1-</a:t>
            </a:r>
            <a:r>
              <a:rPr lang="tr-TR" sz="1200" b="1" dirty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öğrenci 1. yılını geçerse 2 seçenek: </a:t>
            </a:r>
          </a:p>
          <a:p>
            <a:pPr lvl="1" eaLnBrk="0" hangingPunct="0">
              <a:lnSpc>
                <a:spcPct val="130000"/>
              </a:lnSpc>
              <a:defRPr/>
            </a:pPr>
            <a:r>
              <a:rPr lang="tr-TR" sz="1200" b="1" dirty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1</a:t>
            </a:r>
            <a:r>
              <a:rPr lang="tr-TR" sz="1200" b="1" dirty="0">
                <a:solidFill>
                  <a:srgbClr val="00B050"/>
                </a:solidFill>
                <a:latin typeface="Helvetica" pitchFamily="34" charset="0"/>
              </a:rPr>
              <a:t>-</a:t>
            </a:r>
            <a:r>
              <a:rPr lang="tr-TR" sz="1200" dirty="0">
                <a:latin typeface="Helvetica" pitchFamily="34" charset="0"/>
              </a:rPr>
              <a:t>sağlık bilimlerinde istediği alana başvurma şansı </a:t>
            </a:r>
            <a:r>
              <a:rPr lang="fr-FR" sz="1200" dirty="0">
                <a:latin typeface="Helvetica" pitchFamily="34" charset="0"/>
              </a:rPr>
              <a:t>(T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</a:rPr>
              <a:t>p, Di</a:t>
            </a:r>
            <a:r>
              <a:rPr lang="tr-TR" sz="1200" dirty="0">
                <a:latin typeface="Helvetica" pitchFamily="34" charset="0"/>
              </a:rPr>
              <a:t>ş</a:t>
            </a:r>
            <a:r>
              <a:rPr lang="fr-FR" sz="1200" dirty="0">
                <a:latin typeface="Helvetica" pitchFamily="34" charset="0"/>
              </a:rPr>
              <a:t> </a:t>
            </a:r>
            <a:r>
              <a:rPr lang="fr-FR" sz="1200" dirty="0" err="1">
                <a:latin typeface="Helvetica" pitchFamily="34" charset="0"/>
              </a:rPr>
              <a:t>hekimli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</a:rPr>
              <a:t>i, </a:t>
            </a:r>
            <a:r>
              <a:rPr lang="fr-FR" sz="1200" dirty="0" err="1">
                <a:latin typeface="Helvetica" pitchFamily="34" charset="0"/>
              </a:rPr>
              <a:t>Eczac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</a:rPr>
              <a:t>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</a:rPr>
              <a:t>k, </a:t>
            </a:r>
            <a:r>
              <a:rPr lang="fr-FR" sz="1200" dirty="0" err="1">
                <a:latin typeface="Helvetica" pitchFamily="34" charset="0"/>
              </a:rPr>
              <a:t>Ebelik</a:t>
            </a:r>
            <a:r>
              <a:rPr lang="tr-TR" sz="1200" dirty="0">
                <a:latin typeface="Helvetica" pitchFamily="34" charset="0"/>
              </a:rPr>
              <a:t>, Fizik Tedavi</a:t>
            </a:r>
            <a:r>
              <a:rPr lang="fr-FR" sz="1200" dirty="0">
                <a:latin typeface="Helvetica" pitchFamily="34" charset="0"/>
              </a:rPr>
              <a:t>)</a:t>
            </a:r>
            <a:r>
              <a:rPr lang="tr-TR" sz="1200" dirty="0">
                <a:latin typeface="Helvetica" pitchFamily="34" charset="0"/>
              </a:rPr>
              <a:t> </a:t>
            </a:r>
          </a:p>
          <a:p>
            <a:pPr lvl="1" eaLnBrk="0" hangingPunct="0">
              <a:lnSpc>
                <a:spcPct val="130000"/>
              </a:lnSpc>
              <a:defRPr/>
            </a:pPr>
            <a:r>
              <a:rPr lang="tr-TR" sz="1200" b="1" dirty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2-</a:t>
            </a:r>
            <a:r>
              <a:rPr lang="tr-T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tr-TR" sz="1200" dirty="0">
                <a:latin typeface="Helvetica" pitchFamily="34" charset="0"/>
              </a:rPr>
              <a:t>majör olarak seçtiği lisansın 2.yılına devam edebilir (bu yılın sonuda geçmesi şartı ile tekrar tıp sınavında şansını deneyebilir son kez)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>
                <a:solidFill>
                  <a:srgbClr val="00B050"/>
                </a:solidFill>
                <a:latin typeface="Helvetica" pitchFamily="34" charset="0"/>
              </a:rPr>
              <a:t>2-</a:t>
            </a:r>
            <a:r>
              <a:rPr lang="tr-TR" sz="1200" b="1" dirty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öğrenci 1. yılını geçemezse</a:t>
            </a:r>
            <a:r>
              <a:rPr lang="tr-TR" sz="1200" dirty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 (tıp eğitimine başvuru hakkı yoktur) </a:t>
            </a:r>
            <a:r>
              <a:rPr lang="tr-TR" sz="1200" b="1" dirty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2 seçenek :</a:t>
            </a:r>
            <a:endParaRPr lang="fr-FR" sz="1200" dirty="0">
              <a:solidFill>
                <a:schemeClr val="accent4">
                  <a:lumMod val="75000"/>
                </a:schemeClr>
              </a:solidFill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1-</a:t>
            </a:r>
            <a:r>
              <a:rPr lang="tr-TR" sz="1200" dirty="0">
                <a:latin typeface="Helvetica" pitchFamily="34" charset="0"/>
              </a:rPr>
              <a:t>sınıfı tekrarlayabilir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2</a:t>
            </a:r>
            <a:r>
              <a:rPr lang="tr-TR" sz="1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itchFamily="34" charset="0"/>
              </a:rPr>
              <a:t>-</a:t>
            </a:r>
            <a:r>
              <a:rPr lang="tr-TR" sz="1200" dirty="0">
                <a:latin typeface="Helvetica" pitchFamily="34" charset="0"/>
              </a:rPr>
              <a:t>sıfırdan başka bölüme başvuru yapabilir</a:t>
            </a: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tr-TR" sz="1200" dirty="0">
              <a:latin typeface="Helvetica" pitchFamily="34" charset="0"/>
            </a:endParaRPr>
          </a:p>
        </p:txBody>
      </p:sp>
      <p:sp>
        <p:nvSpPr>
          <p:cNvPr id="11273" name="Rectangle 44"/>
          <p:cNvSpPr>
            <a:spLocks noChangeArrowheads="1"/>
          </p:cNvSpPr>
          <p:nvPr/>
        </p:nvSpPr>
        <p:spPr bwMode="auto">
          <a:xfrm>
            <a:off x="991404" y="2215463"/>
            <a:ext cx="130376" cy="125240"/>
          </a:xfrm>
          <a:prstGeom prst="rect">
            <a:avLst/>
          </a:prstGeom>
          <a:solidFill>
            <a:srgbClr val="FCC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CC6B00"/>
              </a:solidFill>
            </a:endParaRPr>
          </a:p>
        </p:txBody>
      </p:sp>
      <p:sp>
        <p:nvSpPr>
          <p:cNvPr id="11274" name="Rectangle 48"/>
          <p:cNvSpPr>
            <a:spLocks noChangeArrowheads="1"/>
          </p:cNvSpPr>
          <p:nvPr/>
        </p:nvSpPr>
        <p:spPr bwMode="auto">
          <a:xfrm>
            <a:off x="991404" y="2707788"/>
            <a:ext cx="130376" cy="138196"/>
          </a:xfrm>
          <a:prstGeom prst="rect">
            <a:avLst/>
          </a:prstGeom>
          <a:solidFill>
            <a:srgbClr val="E200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11275" name="Rectangle 50"/>
          <p:cNvSpPr>
            <a:spLocks noChangeArrowheads="1"/>
          </p:cNvSpPr>
          <p:nvPr/>
        </p:nvSpPr>
        <p:spPr bwMode="auto">
          <a:xfrm>
            <a:off x="991404" y="5126226"/>
            <a:ext cx="130376" cy="138196"/>
          </a:xfrm>
          <a:prstGeom prst="rect">
            <a:avLst/>
          </a:prstGeom>
          <a:solidFill>
            <a:srgbClr val="1629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11276" name="Rectangle 52"/>
          <p:cNvSpPr>
            <a:spLocks noChangeArrowheads="1"/>
          </p:cNvSpPr>
          <p:nvPr/>
        </p:nvSpPr>
        <p:spPr bwMode="auto">
          <a:xfrm>
            <a:off x="991404" y="3286486"/>
            <a:ext cx="130376" cy="138196"/>
          </a:xfrm>
          <a:prstGeom prst="rect">
            <a:avLst/>
          </a:prstGeom>
          <a:solidFill>
            <a:srgbClr val="009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11277" name="Rectangle 48"/>
          <p:cNvSpPr>
            <a:spLocks noChangeArrowheads="1"/>
          </p:cNvSpPr>
          <p:nvPr/>
        </p:nvSpPr>
        <p:spPr bwMode="auto">
          <a:xfrm>
            <a:off x="991404" y="4193400"/>
            <a:ext cx="130376" cy="138196"/>
          </a:xfrm>
          <a:prstGeom prst="rect">
            <a:avLst/>
          </a:prstGeom>
          <a:solidFill>
            <a:srgbClr val="E200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</p:spTree>
    <p:extLst>
      <p:ext uri="{BB962C8B-B14F-4D97-AF65-F5344CB8AC3E}">
        <p14:creationId xmlns:p14="http://schemas.microsoft.com/office/powerpoint/2010/main" val="181145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492538" y="391557"/>
            <a:ext cx="5543711" cy="41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 France – </a:t>
            </a:r>
            <a:r>
              <a:rPr lang="tr-TR" altLang="fr-FR" sz="180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1800">
              <a:latin typeface="Arial" pitchFamily="34" charset="0"/>
            </a:endParaRP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1368952" y="531193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1269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614766" y="911233"/>
            <a:ext cx="3942526" cy="38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T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ı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p 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Eğitiminde uzmanlık</a:t>
            </a:r>
            <a:endParaRPr lang="tr-TR" altLang="fr-FR" sz="1800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766" y="1430910"/>
            <a:ext cx="7645697" cy="7643019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endParaRPr lang="tr-TR" sz="1400" b="1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600" b="1" dirty="0">
                <a:latin typeface="+mj-lt"/>
              </a:rPr>
              <a:t>ECN</a:t>
            </a:r>
            <a:r>
              <a:rPr lang="tr-TR" sz="1600" b="1" dirty="0">
                <a:latin typeface="+mj-lt"/>
              </a:rPr>
              <a:t>i </a:t>
            </a:r>
            <a:r>
              <a:rPr lang="fr-FR" sz="1600" dirty="0">
                <a:latin typeface="+mj-lt"/>
              </a:rPr>
              <a:t>(épreuves nationales </a:t>
            </a:r>
            <a:r>
              <a:rPr lang="fr-FR" sz="1600" dirty="0" err="1">
                <a:latin typeface="+mj-lt"/>
              </a:rPr>
              <a:t>classantes</a:t>
            </a:r>
            <a:r>
              <a:rPr lang="fr-FR" sz="1600" dirty="0">
                <a:latin typeface="+mj-lt"/>
              </a:rPr>
              <a:t> informatisées).T</a:t>
            </a:r>
            <a:r>
              <a:rPr lang="tr-TR" sz="1600" dirty="0">
                <a:latin typeface="+mj-lt"/>
              </a:rPr>
              <a:t>ı</a:t>
            </a:r>
            <a:r>
              <a:rPr lang="fr-FR" sz="1600" dirty="0">
                <a:latin typeface="+mj-lt"/>
              </a:rPr>
              <a:t>pta </a:t>
            </a:r>
            <a:r>
              <a:rPr lang="fr-FR" sz="1600" dirty="0" err="1">
                <a:latin typeface="+mj-lt"/>
              </a:rPr>
              <a:t>Uzmanl</a:t>
            </a:r>
            <a:r>
              <a:rPr lang="tr-TR" sz="1600" dirty="0">
                <a:latin typeface="+mj-lt"/>
              </a:rPr>
              <a:t>ık Sınavı ( 6 yıllık tıp eğitimi sonunda)</a:t>
            </a:r>
          </a:p>
          <a:p>
            <a:pPr marL="194144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tr-TR" sz="1600" dirty="0">
                <a:latin typeface="+mj-lt"/>
              </a:rPr>
              <a:t>Bu sınavda elde edilen puana göre öğrenci sunulan 11 uzmanlık alanından birini seçer.</a:t>
            </a:r>
          </a:p>
          <a:p>
            <a:pPr marL="651344" lvl="1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endParaRPr lang="tr-TR" sz="1600" dirty="0">
              <a:latin typeface="+mj-lt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tr-TR" sz="1600" dirty="0">
              <a:latin typeface="+mj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tr-TR" sz="1600" b="1" dirty="0">
                <a:latin typeface="+mj-lt"/>
              </a:rPr>
              <a:t>INTERNAT</a:t>
            </a:r>
            <a:r>
              <a:rPr lang="tr-TR" sz="1600" dirty="0">
                <a:latin typeface="+mj-lt"/>
              </a:rPr>
              <a:t> Tıp eğitiminin üçüncü aşaması (genel tıp ve uzmanlık)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tr-TR" sz="1600" dirty="0">
                <a:latin typeface="+mj-lt"/>
              </a:rPr>
              <a:t>Genel tıp diploması 3 yıl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tr-TR" sz="1600" dirty="0">
                <a:latin typeface="+mj-lt"/>
              </a:rPr>
              <a:t>Uzmanlık diploması 4 ila 6 yıl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endParaRPr lang="tr-TR" sz="1600" dirty="0">
              <a:latin typeface="+mj-lt"/>
            </a:endParaRP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endParaRPr lang="tr-TR" sz="1600" dirty="0">
              <a:latin typeface="+mj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tr-TR" sz="1600" dirty="0">
                <a:latin typeface="+mj-lt"/>
              </a:rPr>
              <a:t>Bu aşamada öğrenciler 1300 ila 2000 </a:t>
            </a:r>
            <a:r>
              <a:rPr lang="tr-TR" sz="1600" dirty="0">
                <a:latin typeface="+mj-lt"/>
                <a:cs typeface="Helvetica" pitchFamily="34" charset="0"/>
              </a:rPr>
              <a:t>€ maa</a:t>
            </a:r>
            <a:r>
              <a:rPr lang="tr-TR" sz="1600" dirty="0">
                <a:latin typeface="+mj-lt"/>
              </a:rPr>
              <a:t>ş</a:t>
            </a:r>
            <a:r>
              <a:rPr lang="tr-TR" sz="1600" dirty="0">
                <a:latin typeface="+mj-lt"/>
                <a:cs typeface="Helvetica" pitchFamily="34" charset="0"/>
              </a:rPr>
              <a:t> al</a:t>
            </a:r>
            <a:r>
              <a:rPr lang="tr-TR" sz="1600" dirty="0">
                <a:latin typeface="+mj-lt"/>
              </a:rPr>
              <a:t>ı</a:t>
            </a:r>
            <a:r>
              <a:rPr lang="tr-TR" sz="1600" dirty="0">
                <a:latin typeface="+mj-lt"/>
                <a:cs typeface="Helvetica" pitchFamily="34" charset="0"/>
              </a:rPr>
              <a:t>rlar.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600" dirty="0">
                <a:latin typeface="+mj-lt"/>
              </a:rPr>
              <a:t>2.yıla geçmeyi başaran yabancı öğrenciler belirlenen kontenjanın %8’ini oluştururlar. </a:t>
            </a:r>
          </a:p>
          <a:p>
            <a:pPr eaLnBrk="0" hangingPunct="0">
              <a:lnSpc>
                <a:spcPct val="130000"/>
              </a:lnSpc>
              <a:defRPr/>
            </a:pPr>
            <a:endParaRPr lang="fr-FR" sz="1600" dirty="0">
              <a:latin typeface="+mj-lt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tr-TR" sz="1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5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34140" y="898277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800">
                <a:solidFill>
                  <a:srgbClr val="A8007C"/>
                </a:solidFill>
                <a:latin typeface="Helvetica" pitchFamily="34" charset="0"/>
              </a:rPr>
              <a:t>“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Grandes écoles</a:t>
            </a:r>
            <a:r>
              <a:rPr lang="tr-TR" altLang="fr-FR" sz="1800">
                <a:solidFill>
                  <a:srgbClr val="A8007C"/>
                </a:solidFill>
                <a:latin typeface="Helvetica" pitchFamily="34" charset="0"/>
              </a:rPr>
              <a:t>”ler</a:t>
            </a:r>
            <a:endParaRPr lang="fr-FR" altLang="fr-FR" sz="4400" dirty="0">
              <a:latin typeface="Arial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4400" dirty="0">
              <a:latin typeface="Arial" pitchFamily="34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B419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B41984"/>
              </a:solidFill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21506" y="1731776"/>
            <a:ext cx="5736559" cy="44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r>
              <a:rPr lang="tr-TR" sz="1300" dirty="0">
                <a:latin typeface="Helvetica" pitchFamily="34" charset="0"/>
              </a:rPr>
              <a:t>“</a:t>
            </a:r>
            <a:r>
              <a:rPr lang="tr-TR" sz="1300" b="1" i="1" dirty="0">
                <a:latin typeface="Helvetica" pitchFamily="34" charset="0"/>
              </a:rPr>
              <a:t>Grandes écoles”</a:t>
            </a:r>
            <a:r>
              <a:rPr lang="fr-FR" sz="1300" b="1" i="1" dirty="0">
                <a:latin typeface="Helvetica" pitchFamily="34" charset="0"/>
              </a:rPr>
              <a:t>ler</a:t>
            </a:r>
            <a:r>
              <a:rPr lang="tr-TR" sz="1300" b="1" i="1" dirty="0">
                <a:latin typeface="Helvetica" pitchFamily="34" charset="0"/>
              </a:rPr>
              <a:t> </a:t>
            </a:r>
            <a:r>
              <a:rPr lang="tr-TR" sz="1300" b="1" dirty="0">
                <a:latin typeface="Helvetica" pitchFamily="34" charset="0"/>
              </a:rPr>
              <a:t> birçok özel ve devlet kurumundan oluşur</a:t>
            </a:r>
            <a:r>
              <a:rPr lang="tr-TR" sz="1300" dirty="0">
                <a:latin typeface="Helvetica" pitchFamily="34" charset="0"/>
              </a:rPr>
              <a:t> :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mühendislik okulları,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“écoles normales supérieures (ENS)”,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siyasi bilimler enstitüleri,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ticaret ve işletme okulları,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veterinerlik okulları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çeşitli alanlarda uzmanlık eğitimi veren diğer özel ve devlet kurum</a:t>
            </a:r>
            <a:r>
              <a:rPr lang="fr-FR" sz="1300" dirty="0">
                <a:latin typeface="Helvetica" pitchFamily="34" charset="0"/>
              </a:rPr>
              <a:t>lar</a:t>
            </a:r>
            <a:r>
              <a:rPr lang="tr-TR" sz="1300" dirty="0">
                <a:latin typeface="Helvetica" pitchFamily="34" charset="0"/>
              </a:rPr>
              <a:t>ı :</a:t>
            </a:r>
            <a:endParaRPr lang="fr-FR" sz="1300" dirty="0">
              <a:latin typeface="Helvetica" pitchFamily="34" charset="0"/>
            </a:endParaRPr>
          </a:p>
          <a:p>
            <a:pPr marL="400827" lvl="1" indent="0" eaLnBrk="0" hangingPunct="0">
              <a:lnSpc>
                <a:spcPct val="120000"/>
              </a:lnSpc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Grandes écoles”lerde 285.000 öğrenci eğitim görmektedir</a:t>
            </a:r>
            <a:r>
              <a:rPr lang="fr-FR" sz="1300" dirty="0">
                <a:latin typeface="Helvetica" pitchFamily="34" charset="0"/>
              </a:rPr>
              <a:t>,</a:t>
            </a:r>
            <a:r>
              <a:rPr lang="tr-TR" sz="1300" dirty="0">
                <a:latin typeface="Helvetica" pitchFamily="34" charset="0"/>
              </a:rPr>
              <a:t> 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Bu okullar</a:t>
            </a:r>
            <a:r>
              <a:rPr lang="fr-FR" sz="1300" dirty="0">
                <a:latin typeface="Helvetica" pitchFamily="34" charset="0"/>
              </a:rPr>
              <a:t>d</a:t>
            </a:r>
            <a:r>
              <a:rPr lang="tr-TR" sz="1300" dirty="0">
                <a:latin typeface="Helvetica" pitchFamily="34" charset="0"/>
              </a:rPr>
              <a:t>a eğitim</a:t>
            </a:r>
            <a:r>
              <a:rPr lang="fr-FR" sz="1300" dirty="0">
                <a:latin typeface="Helvetica" pitchFamily="34" charset="0"/>
              </a:rPr>
              <a:t> s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resi</a:t>
            </a:r>
            <a:r>
              <a:rPr lang="tr-TR" sz="1300" dirty="0">
                <a:latin typeface="Helvetica" pitchFamily="34" charset="0"/>
              </a:rPr>
              <a:t> 5 yıl</a:t>
            </a:r>
            <a:r>
              <a:rPr lang="fr-FR" sz="1300" dirty="0">
                <a:latin typeface="Helvetica" pitchFamily="34" charset="0"/>
              </a:rPr>
              <a:t>d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r ve </a:t>
            </a:r>
            <a:r>
              <a:rPr lang="tr-TR" sz="1300" dirty="0">
                <a:latin typeface="Helvetica" pitchFamily="34" charset="0"/>
              </a:rPr>
              <a:t>Yüksek Lisans derecesi ver</a:t>
            </a:r>
            <a:r>
              <a:rPr lang="fr-FR" sz="1300" dirty="0">
                <a:latin typeface="Helvetica" pitchFamily="34" charset="0"/>
              </a:rPr>
              <a:t>ilir,  </a:t>
            </a: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fr-FR" sz="1300" dirty="0">
                <a:latin typeface="Helvetica" pitchFamily="34" charset="0"/>
              </a:rPr>
              <a:t>K</a:t>
            </a:r>
            <a:r>
              <a:rPr lang="tr-TR" sz="1300" dirty="0">
                <a:latin typeface="Helvetica" pitchFamily="34" charset="0"/>
              </a:rPr>
              <a:t>abuller, 2 yıllık bilimsel hazırlık sınıflarından</a:t>
            </a:r>
            <a:r>
              <a:rPr lang="fr-FR" sz="1300" dirty="0">
                <a:latin typeface="Helvetica" pitchFamily="34" charset="0"/>
              </a:rPr>
              <a:t> </a:t>
            </a:r>
            <a:r>
              <a:rPr lang="tr-TR" sz="1300" dirty="0">
                <a:latin typeface="Helvetica" pitchFamily="34" charset="0"/>
              </a:rPr>
              <a:t>sonra sınav</a:t>
            </a:r>
            <a:r>
              <a:rPr lang="fr-FR" sz="1300" dirty="0">
                <a:latin typeface="Helvetica" pitchFamily="34" charset="0"/>
              </a:rPr>
              <a:t>la</a:t>
            </a:r>
            <a:r>
              <a:rPr lang="tr-TR" sz="1300" dirty="0">
                <a:latin typeface="Helvetica" pitchFamily="34" charset="0"/>
              </a:rPr>
              <a:t> ya da üstün başarılı öğrenciler için dosya üzerinden gerçekleşmektedir. </a:t>
            </a:r>
            <a:endParaRPr lang="fr-FR" sz="1300" dirty="0">
              <a:latin typeface="Helvetica" pitchFamily="34" charset="0"/>
            </a:endParaRPr>
          </a:p>
          <a:p>
            <a:pPr marL="0" indent="0" eaLnBrk="0" hangingPunct="0">
              <a:lnSpc>
                <a:spcPct val="120000"/>
              </a:lnSpc>
              <a:buClr>
                <a:srgbClr val="FF0000"/>
              </a:buClr>
              <a:defRPr/>
            </a:pPr>
            <a:endParaRPr lang="fr-FR" sz="1300" dirty="0">
              <a:latin typeface="Helvetica" pitchFamily="34" charset="0"/>
            </a:endParaRPr>
          </a:p>
        </p:txBody>
      </p:sp>
      <p:pic>
        <p:nvPicPr>
          <p:cNvPr id="1229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06" y="2487537"/>
            <a:ext cx="2170223" cy="153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7"/>
          <p:cNvSpPr>
            <a:spLocks noChangeArrowheads="1"/>
          </p:cNvSpPr>
          <p:nvPr/>
        </p:nvSpPr>
        <p:spPr bwMode="auto">
          <a:xfrm>
            <a:off x="256309" y="6426301"/>
            <a:ext cx="223467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9477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430066" y="424667"/>
            <a:ext cx="4447734" cy="76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</a:t>
            </a:r>
            <a:r>
              <a:rPr lang="tr-TR" altLang="fr-FR" sz="2100" dirty="0">
                <a:solidFill>
                  <a:schemeClr val="bg1"/>
                </a:solidFill>
                <a:latin typeface="Helvetica" pitchFamily="34" charset="0"/>
              </a:rPr>
              <a:t>öğrenim</a:t>
            </a:r>
            <a:endParaRPr lang="tr-TR" altLang="fr-FR" sz="5300" dirty="0">
              <a:latin typeface="Arial" pitchFamily="34" charset="0"/>
            </a:endParaRP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614766" y="1039353"/>
            <a:ext cx="2188091" cy="3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M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ü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hendislik okullar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ı</a:t>
            </a:r>
            <a:endParaRPr lang="tr-TR" altLang="fr-FR" sz="1800" dirty="0">
              <a:solidFill>
                <a:srgbClr val="A8007C"/>
              </a:solidFill>
              <a:latin typeface="Arial" pitchFamily="34" charset="0"/>
            </a:endParaRPr>
          </a:p>
        </p:txBody>
      </p:sp>
      <p:sp>
        <p:nvSpPr>
          <p:cNvPr id="58429" name="Rectangle 58428"/>
          <p:cNvSpPr/>
          <p:nvPr/>
        </p:nvSpPr>
        <p:spPr>
          <a:xfrm>
            <a:off x="556816" y="1530239"/>
            <a:ext cx="4681326" cy="4882263"/>
          </a:xfrm>
          <a:prstGeom prst="rect">
            <a:avLst/>
          </a:prstGeom>
        </p:spPr>
        <p:txBody>
          <a:bodyPr lIns="80165" tIns="40083" rIns="80165" bIns="40083">
            <a:spAutoFit/>
          </a:bodyPr>
          <a:lstStyle/>
          <a:p>
            <a:pPr marL="250517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M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hendislik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itimi 5 y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ld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r.</a:t>
            </a:r>
          </a:p>
          <a:p>
            <a:pPr marL="250517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Mast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 derecesi ile mezun olunur.</a:t>
            </a:r>
          </a:p>
          <a:p>
            <a:pPr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2 y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bilimsel haz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itiminden sonra </a:t>
            </a:r>
            <a:r>
              <a:rPr lang="tr-TR" sz="1200" dirty="0">
                <a:latin typeface="Helvetica" pitchFamily="34" charset="0"/>
              </a:rPr>
              <a:t>öğ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renciler  3 y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m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hendislik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itimi al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rlar ve bu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itimlerini stajlarla tamamlarlar.</a:t>
            </a:r>
          </a:p>
          <a:p>
            <a:pPr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Bu 2 y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haz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itimi liselerde olabildi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 gibi baz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 m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 b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nyesinde de verilmektedir.</a:t>
            </a:r>
          </a:p>
          <a:p>
            <a:pPr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Bu okullara ba</a:t>
            </a:r>
            <a:r>
              <a:rPr lang="tr-TR" sz="1200" dirty="0">
                <a:latin typeface="Helvetica" pitchFamily="34" charset="0"/>
              </a:rPr>
              <a:t>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vurular Campus France 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zerinden de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il bireysel olarak yap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 :</a:t>
            </a:r>
          </a:p>
          <a:p>
            <a:pPr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 marL="250517" indent="-250517">
              <a:buFont typeface="Wingdings" pitchFamily="2" charset="2"/>
              <a:buChar char="q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Lise sonras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 m</a:t>
            </a:r>
            <a:r>
              <a:rPr lang="tr-TR" sz="1200" b="1" dirty="0">
                <a:latin typeface="Helvetica" pitchFamily="34" charset="0"/>
              </a:rPr>
              <a:t>ü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na giri</a:t>
            </a:r>
            <a:r>
              <a:rPr lang="tr-TR" sz="1200" b="1" dirty="0">
                <a:latin typeface="Helvetica" pitchFamily="34" charset="0"/>
              </a:rPr>
              <a:t>ş</a:t>
            </a:r>
            <a:endParaRPr lang="fr-FR" sz="1200" b="1" dirty="0">
              <a:latin typeface="Helvetica" pitchFamily="34" charset="0"/>
              <a:cs typeface="Helvetica" pitchFamily="34" charset="0"/>
            </a:endParaRPr>
          </a:p>
          <a:p>
            <a:pPr marL="651344" lvl="1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Dosya ile kabul (notlar, motivasyon mektubu, tavsiye mektubu) (INSA, ENI, Ecoles de la FESIC, Ecoles de chimie)</a:t>
            </a:r>
          </a:p>
          <a:p>
            <a:pPr marL="651344" lvl="1" indent="-250517">
              <a:buFont typeface="Wingdings" pitchFamily="2" charset="2"/>
              <a:buChar char="q"/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 marL="250517" indent="-250517">
              <a:buFont typeface="Wingdings" pitchFamily="2" charset="2"/>
              <a:buChar char="q"/>
              <a:defRPr/>
            </a:pPr>
            <a:r>
              <a:rPr lang="fr-FR" sz="1200" b="1" dirty="0">
                <a:latin typeface="Helvetica" pitchFamily="34" charset="0"/>
                <a:cs typeface="Helvetica" pitchFamily="34" charset="0"/>
              </a:rPr>
              <a:t>Bilimsel haz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rl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k s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n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f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 sonras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 m</a:t>
            </a:r>
            <a:r>
              <a:rPr lang="tr-TR" sz="1200" b="1" dirty="0">
                <a:latin typeface="Helvetica" pitchFamily="34" charset="0"/>
              </a:rPr>
              <a:t>ü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na giri</a:t>
            </a:r>
            <a:r>
              <a:rPr lang="tr-TR" sz="1200" b="1" dirty="0">
                <a:latin typeface="Helvetica" pitchFamily="34" charset="0"/>
              </a:rPr>
              <a:t>ş</a:t>
            </a:r>
            <a:endParaRPr lang="fr-FR" sz="1200" b="1" dirty="0">
              <a:latin typeface="Helvetica" pitchFamily="34" charset="0"/>
              <a:cs typeface="Helvetica" pitchFamily="34" charset="0"/>
            </a:endParaRPr>
          </a:p>
          <a:p>
            <a:pPr marL="651344" lvl="1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S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nav ile giri</a:t>
            </a:r>
            <a:r>
              <a:rPr lang="tr-TR" sz="1200" dirty="0">
                <a:latin typeface="Helvetica" pitchFamily="34" charset="0"/>
              </a:rPr>
              <a:t>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 (Ecole Polytechnique , Mines/Ponts, Centrale/Supélec, vs)</a:t>
            </a:r>
          </a:p>
          <a:p>
            <a:pPr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250517" indent="-250517">
              <a:buFont typeface="Wingdings" pitchFamily="2" charset="2"/>
              <a:buChar char="q"/>
              <a:defRPr/>
            </a:pPr>
            <a:r>
              <a:rPr lang="fr-FR" sz="1200" b="1" dirty="0">
                <a:latin typeface="Helvetica" pitchFamily="34" charset="0"/>
                <a:cs typeface="Helvetica" pitchFamily="34" charset="0"/>
              </a:rPr>
              <a:t>Lise sonras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  2 veya daha fazla y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k y</a:t>
            </a:r>
            <a:r>
              <a:rPr lang="tr-TR" sz="1200" b="1" dirty="0">
                <a:latin typeface="Helvetica" pitchFamily="34" charset="0"/>
              </a:rPr>
              <a:t>ü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ksek </a:t>
            </a:r>
            <a:r>
              <a:rPr lang="tr-TR" sz="1200" b="1" dirty="0">
                <a:latin typeface="Helvetica" pitchFamily="34" charset="0"/>
              </a:rPr>
              <a:t>öğ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renimden 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sonra m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na giri</a:t>
            </a:r>
            <a:r>
              <a:rPr lang="tr-TR" sz="1200" dirty="0">
                <a:latin typeface="Helvetica" pitchFamily="34" charset="0"/>
              </a:rPr>
              <a:t>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651344" lvl="1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Dosya veya s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nav ile giri</a:t>
            </a:r>
            <a:r>
              <a:rPr lang="tr-TR" sz="1200" dirty="0">
                <a:latin typeface="Helvetica" pitchFamily="34" charset="0"/>
              </a:rPr>
              <a:t>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 </a:t>
            </a:r>
          </a:p>
          <a:p>
            <a:pPr lvl="1"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br>
              <a:rPr lang="fr-FR" sz="1200" dirty="0">
                <a:latin typeface="Helvetica" pitchFamily="34" charset="0"/>
                <a:cs typeface="Helvetica" pitchFamily="34" charset="0"/>
              </a:rPr>
            </a:br>
            <a:endParaRPr lang="fr-FR" sz="12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319" name="Image 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460" r="27930" b="40993"/>
          <a:stretch>
            <a:fillRect/>
          </a:stretch>
        </p:blipFill>
        <p:spPr bwMode="auto">
          <a:xfrm>
            <a:off x="5187892" y="1235131"/>
            <a:ext cx="3156194" cy="47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55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 descr="Schéma des étu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64" y="1273999"/>
            <a:ext cx="3001372" cy="45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6" y="138197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430066" y="534073"/>
            <a:ext cx="5113197" cy="4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</a:t>
            </a:r>
            <a:r>
              <a:rPr lang="tr-TR" altLang="fr-FR" sz="2100" dirty="0">
                <a:solidFill>
                  <a:schemeClr val="bg1"/>
                </a:solidFill>
                <a:latin typeface="Helvetica" pitchFamily="34" charset="0"/>
              </a:rPr>
              <a:t> öğrenim</a:t>
            </a:r>
            <a:endParaRPr lang="tr-TR" altLang="fr-FR" sz="5300" dirty="0">
              <a:latin typeface="Arial" pitchFamily="34" charset="0"/>
            </a:endParaRPr>
          </a:p>
        </p:txBody>
      </p:sp>
      <p:sp>
        <p:nvSpPr>
          <p:cNvPr id="15366" name="Line 3"/>
          <p:cNvSpPr>
            <a:spLocks noChangeShapeType="1"/>
          </p:cNvSpPr>
          <p:nvPr/>
        </p:nvSpPr>
        <p:spPr bwMode="auto">
          <a:xfrm>
            <a:off x="1368952" y="608928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5367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553652" y="1047990"/>
            <a:ext cx="3695355" cy="3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Mimarlik e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ğ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itimi</a:t>
            </a:r>
            <a:endParaRPr lang="tr-TR" alt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321" y="1903081"/>
            <a:ext cx="4571321" cy="4102050"/>
          </a:xfrm>
          <a:prstGeom prst="rect">
            <a:avLst/>
          </a:prstGeom>
        </p:spPr>
        <p:txBody>
          <a:bodyPr lIns="80165" tIns="40083" rIns="80165" bIns="40083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>
                <a:latin typeface="Helvetica" pitchFamily="34" charset="0"/>
              </a:rPr>
              <a:t>Fransa’da </a:t>
            </a:r>
            <a:r>
              <a:rPr lang="fr-FR" sz="1200" b="1" dirty="0">
                <a:latin typeface="Helvetica" pitchFamily="34" charset="0"/>
              </a:rPr>
              <a:t>mimarlık e</a:t>
            </a:r>
            <a:r>
              <a:rPr lang="tr-TR" sz="1200" b="1" dirty="0">
                <a:latin typeface="Helvetica" pitchFamily="34" charset="0"/>
              </a:rPr>
              <a:t>ğ</a:t>
            </a:r>
            <a:r>
              <a:rPr lang="fr-FR" sz="1200" b="1" dirty="0">
                <a:latin typeface="Helvetica" pitchFamily="34" charset="0"/>
              </a:rPr>
              <a:t>itimi 3 a</a:t>
            </a:r>
            <a:r>
              <a:rPr lang="tr-TR" sz="1200" b="1" dirty="0">
                <a:latin typeface="Helvetica" pitchFamily="34" charset="0"/>
              </a:rPr>
              <a:t>ş</a:t>
            </a:r>
            <a:r>
              <a:rPr lang="fr-FR" sz="1200" b="1" dirty="0">
                <a:latin typeface="Helvetica" pitchFamily="34" charset="0"/>
              </a:rPr>
              <a:t>amadan olu</a:t>
            </a:r>
            <a:r>
              <a:rPr lang="tr-TR" sz="1200" b="1" dirty="0">
                <a:latin typeface="Helvetica" pitchFamily="34" charset="0"/>
              </a:rPr>
              <a:t>ş</a:t>
            </a:r>
            <a:r>
              <a:rPr lang="fr-FR" sz="1200" b="1" dirty="0">
                <a:latin typeface="Helvetica" pitchFamily="34" charset="0"/>
              </a:rPr>
              <a:t>ur:</a:t>
            </a: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b="1" dirty="0">
                <a:latin typeface="Helvetica" pitchFamily="34" charset="0"/>
              </a:rPr>
              <a:t>1. A</a:t>
            </a:r>
            <a:r>
              <a:rPr lang="tr-TR" sz="1200" b="1" dirty="0">
                <a:latin typeface="Helvetica" pitchFamily="34" charset="0"/>
              </a:rPr>
              <a:t>ş</a:t>
            </a:r>
            <a:r>
              <a:rPr lang="fr-FR" sz="1200" b="1" dirty="0">
                <a:latin typeface="Helvetica" pitchFamily="34" charset="0"/>
              </a:rPr>
              <a:t>ama : Lisans derecesi</a:t>
            </a:r>
            <a:r>
              <a:rPr lang="fr-FR" sz="1200" dirty="0">
                <a:latin typeface="Helvetica" pitchFamily="34" charset="0"/>
              </a:rPr>
              <a:t> (3 yıl)</a:t>
            </a:r>
          </a:p>
          <a:p>
            <a:pPr marL="651344" lvl="1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Mimarlık eğitimi diploması</a:t>
            </a: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b="1" dirty="0">
                <a:latin typeface="Helvetica" pitchFamily="34" charset="0"/>
              </a:rPr>
              <a:t>2. Aşama : Mastır derecesi</a:t>
            </a:r>
            <a:r>
              <a:rPr lang="fr-FR" sz="1200" dirty="0">
                <a:latin typeface="Helvetica" pitchFamily="34" charset="0"/>
              </a:rPr>
              <a:t> (2 yıl)</a:t>
            </a:r>
          </a:p>
          <a:p>
            <a:pPr marL="651344" lvl="1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Mimarlık Devlet diploması (Mimar olarak çalışma yetkisi)</a:t>
            </a: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b="1" dirty="0">
                <a:latin typeface="Helvetica" pitchFamily="34" charset="0"/>
              </a:rPr>
              <a:t>3. Aşama : Birkaç seçenek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HMONP « Habilitation à la Maitrise d’Œuvre en Nom Propre »(1 yıl) (inşaat ruhsatı alabilme–kendi adına imza yetkisi) veya 3 yıllık iş deneyiminden sonra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Uzmanlık Mastırları (1 ila 2 yıl arası)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Doktora (3 yıl)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dirty="0">
                <a:latin typeface="Helvetica" pitchFamily="34" charset="0"/>
              </a:rPr>
              <a:t>Biri özel (ESA) biri Mühendislik okulu (INSA Strasbourg) olmak üzere toplam 22 okul mimarlık diploması vermektedir. </a:t>
            </a:r>
          </a:p>
        </p:txBody>
      </p:sp>
    </p:spTree>
    <p:extLst>
      <p:ext uri="{BB962C8B-B14F-4D97-AF65-F5344CB8AC3E}">
        <p14:creationId xmlns:p14="http://schemas.microsoft.com/office/powerpoint/2010/main" val="3014065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434140" y="898277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800">
                <a:solidFill>
                  <a:srgbClr val="A8007C"/>
                </a:solidFill>
                <a:latin typeface="Helvetica" pitchFamily="34" charset="0"/>
              </a:rPr>
              <a:t>Okullar ve uzmanlık enstitüleri</a:t>
            </a:r>
            <a:endParaRPr lang="tr-TR" altLang="fr-FR" sz="4400">
              <a:latin typeface="Arial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4400" dirty="0">
              <a:latin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B419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B41984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21506" y="1934751"/>
            <a:ext cx="5736559" cy="43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r>
              <a:rPr lang="tr-TR" sz="1300" dirty="0">
                <a:latin typeface="Helvetica" pitchFamily="34" charset="0"/>
              </a:rPr>
              <a:t>Üniversiteler ve “grandes écoles”ler dışında, 3000’den fazla devlet ya da özel</a:t>
            </a:r>
            <a:r>
              <a:rPr lang="fr-FR" sz="1300" dirty="0">
                <a:latin typeface="Helvetica" pitchFamily="34" charset="0"/>
              </a:rPr>
              <a:t> 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tr-TR" sz="1300" dirty="0">
                <a:latin typeface="Helvetica" pitchFamily="34" charset="0"/>
              </a:rPr>
              <a:t>eğitim kurumunda belirli sektörlere yönelik eğitim programları mevcuttur</a:t>
            </a:r>
            <a:r>
              <a:rPr lang="fr-FR" sz="1300" dirty="0">
                <a:latin typeface="Helvetica" pitchFamily="34" charset="0"/>
              </a:rPr>
              <a:t> </a:t>
            </a:r>
            <a:r>
              <a:rPr lang="tr-TR" sz="1300" dirty="0">
                <a:latin typeface="Helvetica" pitchFamily="34" charset="0"/>
              </a:rPr>
              <a:t>: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endParaRPr lang="fr-FR" sz="1300" dirty="0">
              <a:latin typeface="Helvetica" pitchFamily="34" charset="0"/>
            </a:endParaRPr>
          </a:p>
          <a:p>
            <a:pPr marL="501034" lvl="1"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300" dirty="0">
                <a:latin typeface="Helvetica" pitchFamily="34" charset="0"/>
              </a:rPr>
              <a:t>T</a:t>
            </a:r>
            <a:r>
              <a:rPr lang="tr-TR" sz="1300" dirty="0">
                <a:latin typeface="Helvetica" pitchFamily="34" charset="0"/>
              </a:rPr>
              <a:t>ıp dışı sağlık sektörü, </a:t>
            </a:r>
            <a:endParaRPr lang="fr-FR" sz="1300" dirty="0">
              <a:latin typeface="Helvetica" pitchFamily="34" charset="0"/>
            </a:endParaRPr>
          </a:p>
          <a:p>
            <a:pPr marL="501034" lvl="1"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300" dirty="0">
                <a:latin typeface="Helvetica" pitchFamily="34" charset="0"/>
              </a:rPr>
              <a:t>Sinema, </a:t>
            </a:r>
            <a:r>
              <a:rPr lang="tr-TR" sz="1300" dirty="0">
                <a:latin typeface="Helvetica" pitchFamily="34" charset="0"/>
              </a:rPr>
              <a:t>görsel işitsel sektör,</a:t>
            </a:r>
            <a:r>
              <a:rPr lang="fr-FR" sz="1300" dirty="0">
                <a:latin typeface="Helvetica" pitchFamily="34" charset="0"/>
              </a:rPr>
              <a:t> </a:t>
            </a:r>
            <a:r>
              <a:rPr lang="tr-TR" sz="1300" dirty="0">
                <a:latin typeface="Helvetica" pitchFamily="34" charset="0"/>
              </a:rPr>
              <a:t>gazetecilik,</a:t>
            </a:r>
            <a:endParaRPr lang="fr-FR" sz="1300" dirty="0">
              <a:latin typeface="Helvetica" pitchFamily="34" charset="0"/>
            </a:endParaRPr>
          </a:p>
          <a:p>
            <a:pPr marL="501034" lvl="1"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300" dirty="0">
                <a:latin typeface="Helvetica" pitchFamily="34" charset="0"/>
              </a:rPr>
              <a:t>Sanat okullar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: </a:t>
            </a:r>
            <a:r>
              <a:rPr lang="tr-TR" sz="1300" dirty="0">
                <a:latin typeface="Helvetica" pitchFamily="34" charset="0"/>
              </a:rPr>
              <a:t>moda, tasarım, </a:t>
            </a:r>
            <a:r>
              <a:rPr lang="fr-FR" sz="1300" dirty="0">
                <a:latin typeface="Helvetica" pitchFamily="34" charset="0"/>
              </a:rPr>
              <a:t>iç mimarl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k, grafik, animasyon </a:t>
            </a:r>
          </a:p>
          <a:p>
            <a:pPr marL="501034" lvl="1"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300" dirty="0">
                <a:latin typeface="Helvetica" pitchFamily="34" charset="0"/>
              </a:rPr>
              <a:t>T</a:t>
            </a:r>
            <a:r>
              <a:rPr lang="tr-TR" sz="1300" dirty="0">
                <a:latin typeface="Helvetica" pitchFamily="34" charset="0"/>
              </a:rPr>
              <a:t>urizm, aşçılık, </a:t>
            </a:r>
            <a:r>
              <a:rPr lang="fr-FR" sz="1300" dirty="0">
                <a:latin typeface="Helvetica" pitchFamily="34" charset="0"/>
              </a:rPr>
              <a:t>Ve bunun gibi</a:t>
            </a:r>
            <a:r>
              <a:rPr lang="tr-TR" sz="1300" dirty="0">
                <a:latin typeface="Helvetica" pitchFamily="34" charset="0"/>
              </a:rPr>
              <a:t> uzmanlaşmış okul ya da enstitüler…</a:t>
            </a:r>
            <a:endParaRPr lang="fr-FR" sz="1300" dirty="0">
              <a:latin typeface="Helvetica" pitchFamily="34" charset="0"/>
            </a:endParaRPr>
          </a:p>
          <a:p>
            <a:pPr marL="0" indent="0" eaLnBrk="0" hangingPunct="0">
              <a:lnSpc>
                <a:spcPct val="120000"/>
              </a:lnSpc>
              <a:buClr>
                <a:srgbClr val="FF0000"/>
              </a:buClr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Bu kurumlar devlet diploması ya da kuruma ait diploma veya sertifika verirler ;</a:t>
            </a:r>
            <a:r>
              <a:rPr lang="fr-FR" sz="1300" dirty="0">
                <a:latin typeface="Helvetica" pitchFamily="34" charset="0"/>
              </a:rPr>
              <a:t> Bu okullar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n YOK denkli</a:t>
            </a:r>
            <a:r>
              <a:rPr lang="tr-TR" sz="1300" dirty="0">
                <a:latin typeface="Helvetica" pitchFamily="34" charset="0"/>
              </a:rPr>
              <a:t>ğ</a:t>
            </a:r>
            <a:r>
              <a:rPr lang="fr-FR" sz="1300" dirty="0">
                <a:latin typeface="Helvetica" pitchFamily="34" charset="0"/>
              </a:rPr>
              <a:t>inin sorgulanmas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gerekir.</a:t>
            </a:r>
          </a:p>
          <a:p>
            <a:pPr marL="0" indent="0" eaLnBrk="0" hangingPunct="0">
              <a:lnSpc>
                <a:spcPct val="120000"/>
              </a:lnSpc>
              <a:buClr>
                <a:srgbClr val="FF0000"/>
              </a:buClr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Eğitim süresi 2 ila 5 yıl arasındadır ;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Bu okullara kabuller sınavla ya da dosya üzerinden yapılır .</a:t>
            </a:r>
          </a:p>
        </p:txBody>
      </p:sp>
      <p:pic>
        <p:nvPicPr>
          <p:cNvPr id="1434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94" y="2142046"/>
            <a:ext cx="1345865" cy="21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256309" y="6426301"/>
            <a:ext cx="223467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49536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0" y="5680789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472190" y="962229"/>
            <a:ext cx="5850639" cy="52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/>
          <a:p>
            <a:pPr defTabSz="914388">
              <a:lnSpc>
                <a:spcPct val="110000"/>
              </a:lnSpc>
            </a:pPr>
            <a:r>
              <a:rPr lang="fr-FR" sz="1600" b="1" dirty="0">
                <a:solidFill>
                  <a:srgbClr val="0070C0"/>
                </a:solidFill>
                <a:latin typeface="Helvetica" pitchFamily="32" charset="0"/>
                <a:hlinkClick r:id="rId2"/>
              </a:rPr>
              <a:t>www.turquie.campusfrance.org</a:t>
            </a:r>
            <a:r>
              <a:rPr lang="fr-FR" sz="1400" b="1" dirty="0">
                <a:solidFill>
                  <a:srgbClr val="0070C0"/>
                </a:solidFill>
                <a:latin typeface="Helvetica" pitchFamily="32" charset="0"/>
              </a:rPr>
              <a:t>  </a:t>
            </a:r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2627784" y="5269085"/>
            <a:ext cx="2218212" cy="1086735"/>
            <a:chOff x="3325559" y="5388963"/>
            <a:chExt cx="2300405" cy="1198363"/>
          </a:xfrm>
        </p:grpSpPr>
        <p:sp>
          <p:nvSpPr>
            <p:cNvPr id="13" name="ZoneTexte 33"/>
            <p:cNvSpPr txBox="1">
              <a:spLocks noChangeArrowheads="1"/>
            </p:cNvSpPr>
            <p:nvPr/>
          </p:nvSpPr>
          <p:spPr bwMode="auto">
            <a:xfrm>
              <a:off x="3325559" y="6010361"/>
              <a:ext cx="2300405" cy="57696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0087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Eğitim kataloğu (lisans, master, doktora) </a:t>
              </a:r>
            </a:p>
          </p:txBody>
        </p:sp>
        <p:sp>
          <p:nvSpPr>
            <p:cNvPr id="14" name="Flèche vers le haut 58"/>
            <p:cNvSpPr>
              <a:spLocks noChangeArrowheads="1"/>
            </p:cNvSpPr>
            <p:nvPr/>
          </p:nvSpPr>
          <p:spPr bwMode="auto">
            <a:xfrm>
              <a:off x="4260711" y="5388963"/>
              <a:ext cx="430100" cy="514960"/>
            </a:xfrm>
            <a:prstGeom prst="up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5" name="ZoneTexte 38"/>
          <p:cNvSpPr txBox="1">
            <a:spLocks noChangeArrowheads="1"/>
          </p:cNvSpPr>
          <p:nvPr/>
        </p:nvSpPr>
        <p:spPr bwMode="auto">
          <a:xfrm>
            <a:off x="6408998" y="5643119"/>
            <a:ext cx="21290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fr-FR" sz="1600" dirty="0">
                <a:solidFill>
                  <a:srgbClr val="006AB3"/>
                </a:solidFill>
                <a:latin typeface="Helvetica" pitchFamily="32" charset="0"/>
                <a:cs typeface="Helvetica" pitchFamily="32" charset="0"/>
              </a:rPr>
              <a:t>Online başvuru</a:t>
            </a:r>
          </a:p>
          <a:p>
            <a:pPr algn="ctr"/>
            <a:r>
              <a:rPr lang="fr-FR" sz="1400" dirty="0">
                <a:solidFill>
                  <a:srgbClr val="006AB3"/>
                </a:solidFill>
                <a:latin typeface="Helvetica" pitchFamily="32" charset="0"/>
                <a:cs typeface="Helvetica" pitchFamily="32" charset="0"/>
              </a:rPr>
              <a:t>CEF Pastel </a:t>
            </a:r>
          </a:p>
        </p:txBody>
      </p:sp>
      <p:sp>
        <p:nvSpPr>
          <p:cNvPr id="16" name="Flèche vers le haut 59"/>
          <p:cNvSpPr>
            <a:spLocks noChangeArrowheads="1"/>
          </p:cNvSpPr>
          <p:nvPr/>
        </p:nvSpPr>
        <p:spPr bwMode="auto">
          <a:xfrm>
            <a:off x="7171727" y="5043786"/>
            <a:ext cx="398629" cy="45059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7" name="Titre 3"/>
          <p:cNvSpPr txBox="1">
            <a:spLocks/>
          </p:cNvSpPr>
          <p:nvPr/>
        </p:nvSpPr>
        <p:spPr>
          <a:xfrm>
            <a:off x="1376875" y="399090"/>
            <a:ext cx="7772331" cy="437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Trebuchet MS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fr-FR" sz="1800" b="1" dirty="0">
                <a:latin typeface="Helvetica" pitchFamily="32" charset="0"/>
              </a:rPr>
              <a:t>ARAMA MOTORU</a:t>
            </a:r>
            <a:endParaRPr lang="fr-FR" sz="1800" dirty="0"/>
          </a:p>
        </p:txBody>
      </p:sp>
      <p:sp>
        <p:nvSpPr>
          <p:cNvPr id="2" name="Ellipse 1"/>
          <p:cNvSpPr/>
          <p:nvPr/>
        </p:nvSpPr>
        <p:spPr>
          <a:xfrm>
            <a:off x="6480212" y="5478359"/>
            <a:ext cx="1781660" cy="8505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/>
          <p:cNvPicPr/>
          <p:nvPr/>
        </p:nvPicPr>
        <p:blipFill rotWithShape="1">
          <a:blip r:embed="rId3" cstate="print"/>
          <a:srcRect r="1303" b="20211"/>
          <a:stretch/>
        </p:blipFill>
        <p:spPr bwMode="auto">
          <a:xfrm>
            <a:off x="5710900" y="2053634"/>
            <a:ext cx="3004185" cy="2562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351AC1A-1014-4285-B422-47E6272C9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726341"/>
            <a:ext cx="4536504" cy="34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7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8AE844-B606-4822-9DBF-080547BF4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1" y="1196752"/>
            <a:ext cx="8540441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5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40323" y="2798548"/>
            <a:ext cx="6560928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b="1" cap="all" dirty="0">
                <a:latin typeface="Calibri" panose="020F0502020204030204" pitchFamily="34" charset="0"/>
              </a:rPr>
              <a:t>Campus France nedİr?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421105" y="2221926"/>
            <a:ext cx="1600581" cy="15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7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D6C73B5-0622-48D9-8461-8B16BC595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284411" cy="465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89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48CCB7-5FCB-4DA6-AF33-465C1F0D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8412424" cy="47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6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6174D3-4452-4255-A252-DF2DA2DAD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8" r="2061" b="1"/>
          <a:stretch/>
        </p:blipFill>
        <p:spPr>
          <a:xfrm>
            <a:off x="311019" y="1196752"/>
            <a:ext cx="814941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77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A6A134-1F48-4CC9-AAB3-457485FE9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9" r="3868" b="1"/>
          <a:stretch/>
        </p:blipFill>
        <p:spPr>
          <a:xfrm>
            <a:off x="475545" y="1484784"/>
            <a:ext cx="7840871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81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F8E1EC-57ED-4B0C-B9B3-83C22171A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5" r="3616" b="-1"/>
          <a:stretch/>
        </p:blipFill>
        <p:spPr>
          <a:xfrm>
            <a:off x="475545" y="1412776"/>
            <a:ext cx="7984887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9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95736" y="310209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all" dirty="0">
                <a:latin typeface="Calibri" panose="020F0502020204030204" pitchFamily="34" charset="0"/>
              </a:rPr>
              <a:t>onlİne</a:t>
            </a:r>
            <a:r>
              <a:rPr lang="tr-TR" sz="2000" b="1" cap="all" dirty="0">
                <a:latin typeface="Calibri" panose="020F0502020204030204" pitchFamily="34" charset="0"/>
              </a:rPr>
              <a:t> başvuru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419547" y="2529272"/>
            <a:ext cx="1656184" cy="160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698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79832" y="2410317"/>
            <a:ext cx="8761218" cy="43310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6947942" y="5042421"/>
            <a:ext cx="1872530" cy="1050875"/>
            <a:chOff x="6947942" y="5042421"/>
            <a:chExt cx="1872530" cy="1050875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7254429" y="5042421"/>
              <a:ext cx="1566043" cy="415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rgbClr val="FF0000"/>
                </a:buClr>
              </a:pPr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Vize Servisi</a:t>
              </a:r>
            </a:p>
          </p:txBody>
        </p:sp>
        <p:sp>
          <p:nvSpPr>
            <p:cNvPr id="17" name="Flèche gauche 16"/>
            <p:cNvSpPr/>
            <p:nvPr/>
          </p:nvSpPr>
          <p:spPr>
            <a:xfrm>
              <a:off x="6947942" y="5085184"/>
              <a:ext cx="360362" cy="384175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5417973"/>
              <a:ext cx="846698" cy="67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e 18"/>
          <p:cNvGrpSpPr/>
          <p:nvPr/>
        </p:nvGrpSpPr>
        <p:grpSpPr>
          <a:xfrm>
            <a:off x="288965" y="3060398"/>
            <a:ext cx="3562955" cy="1069384"/>
            <a:chOff x="288965" y="3060398"/>
            <a:chExt cx="3274923" cy="1069384"/>
          </a:xfrm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288965" y="3060398"/>
              <a:ext cx="3274923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buClr>
                  <a:srgbClr val="FF0000"/>
                </a:buClr>
              </a:pPr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Campus France Merkezi </a:t>
              </a:r>
            </a:p>
            <a:p>
              <a:pPr>
                <a:buClr>
                  <a:srgbClr val="FF0000"/>
                </a:buClr>
              </a:pPr>
              <a:endParaRPr lang="en-US" sz="1500" b="1" dirty="0">
                <a:solidFill>
                  <a:srgbClr val="000000"/>
                </a:solidFill>
                <a:cs typeface="Helvetica" pitchFamily="34" charset="0"/>
              </a:endParaRP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197" y="3118186"/>
              <a:ext cx="1186691" cy="40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lèche vers le bas 21"/>
            <p:cNvSpPr/>
            <p:nvPr/>
          </p:nvSpPr>
          <p:spPr>
            <a:xfrm>
              <a:off x="2819673" y="3717032"/>
              <a:ext cx="384175" cy="41275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73801" y="5085184"/>
            <a:ext cx="2182576" cy="697170"/>
            <a:chOff x="273801" y="5085184"/>
            <a:chExt cx="2182576" cy="697170"/>
          </a:xfrm>
        </p:grpSpPr>
        <p:sp>
          <p:nvSpPr>
            <p:cNvPr id="24" name="Ellipse 4"/>
            <p:cNvSpPr/>
            <p:nvPr/>
          </p:nvSpPr>
          <p:spPr>
            <a:xfrm>
              <a:off x="273801" y="5085184"/>
              <a:ext cx="1783816" cy="697170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defTabSz="533400" fontAlgn="auto">
                <a:lnSpc>
                  <a:spcPct val="8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fr-FR" altLang="ja-JP" sz="1400" b="1" dirty="0">
                  <a:solidFill>
                    <a:schemeClr val="tx1"/>
                  </a:solidFill>
                  <a:latin typeface="Arial" panose="020B0604020202020204" pitchFamily="34" charset="0"/>
                  <a:ea typeface="MS Mincho" charset="-128"/>
                  <a:cs typeface="Arial" panose="020B0604020202020204" pitchFamily="34" charset="0"/>
                </a:rPr>
                <a:t>           Öğrenci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lèche vers le bas 24"/>
            <p:cNvSpPr/>
            <p:nvPr/>
          </p:nvSpPr>
          <p:spPr>
            <a:xfrm rot="16200000">
              <a:off x="2057914" y="5286920"/>
              <a:ext cx="384175" cy="41275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5" t="47290" r="66867" b="33152"/>
            <a:stretch/>
          </p:blipFill>
          <p:spPr bwMode="auto">
            <a:xfrm>
              <a:off x="288965" y="5140673"/>
              <a:ext cx="512619" cy="56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1535997" y="425341"/>
            <a:ext cx="7772331" cy="43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 anchor="ctr">
            <a:noAutofit/>
          </a:bodyPr>
          <a:lstStyle/>
          <a:p>
            <a:pPr defTabSz="914388">
              <a:lnSpc>
                <a:spcPct val="120000"/>
              </a:lnSpc>
            </a:pPr>
            <a:r>
              <a:rPr lang="fr-FR" sz="2000" b="1" cap="all" dirty="0">
                <a:latin typeface="Calibri" panose="020F0502020204030204" pitchFamily="34" charset="0"/>
              </a:rPr>
              <a:t>onlİne</a:t>
            </a:r>
            <a:r>
              <a:rPr lang="tr-TR" sz="2000" b="1" cap="all" dirty="0">
                <a:latin typeface="Calibri" panose="020F0502020204030204" pitchFamily="34" charset="0"/>
              </a:rPr>
              <a:t> başvuru</a:t>
            </a:r>
            <a:endParaRPr lang="fr-FR" sz="2000" b="1" dirty="0">
              <a:solidFill>
                <a:schemeClr val="tx2"/>
              </a:solidFill>
              <a:latin typeface="Helvetica" pitchFamily="32" charset="0"/>
            </a:endParaRPr>
          </a:p>
        </p:txBody>
      </p:sp>
      <p:sp>
        <p:nvSpPr>
          <p:cNvPr id="33" name="Espace réservé du contenu 1"/>
          <p:cNvSpPr>
            <a:spLocks noGrp="1"/>
          </p:cNvSpPr>
          <p:nvPr>
            <p:ph idx="4294967295"/>
          </p:nvPr>
        </p:nvSpPr>
        <p:spPr>
          <a:xfrm>
            <a:off x="273800" y="1340768"/>
            <a:ext cx="8546672" cy="638971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Öğrenci Campus France sitesinden online başvuru sistemiyle elektronik dosyasını oluşturur:  </a:t>
            </a: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http://www.turquie.campusfrance.org/</a:t>
            </a: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545274" y="2420888"/>
            <a:ext cx="7969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sz="1600" b="1" spc="4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« CEF Pastel » aşağıdaki birimler tarafından paylaşılan bir PORTALdır :</a:t>
            </a:r>
          </a:p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5220071" y="3060398"/>
            <a:ext cx="3273749" cy="1069384"/>
            <a:chOff x="5220071" y="3060398"/>
            <a:chExt cx="3273749" cy="1069384"/>
          </a:xfrm>
        </p:grpSpPr>
        <p:grpSp>
          <p:nvGrpSpPr>
            <p:cNvPr id="27" name="Groupe 26"/>
            <p:cNvGrpSpPr/>
            <p:nvPr/>
          </p:nvGrpSpPr>
          <p:grpSpPr>
            <a:xfrm>
              <a:off x="5220071" y="3060398"/>
              <a:ext cx="3273749" cy="707886"/>
              <a:chOff x="5220071" y="3060398"/>
              <a:chExt cx="3273749" cy="707886"/>
            </a:xfrm>
          </p:grpSpPr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5220071" y="3060398"/>
                <a:ext cx="3273749" cy="7078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buClr>
                    <a:srgbClr val="FF0000"/>
                  </a:buClr>
                </a:pP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Fransız kurum ve okulları                     (236 kurumla bağlantılıdır.)</a:t>
                </a:r>
              </a:p>
              <a:p>
                <a:pPr>
                  <a:buClr>
                    <a:srgbClr val="FF0000"/>
                  </a:buClr>
                </a:pPr>
                <a:endParaRPr lang="en-US" sz="1200" b="1" dirty="0">
                  <a:solidFill>
                    <a:srgbClr val="000000"/>
                  </a:solidFill>
                  <a:cs typeface="Helvetica" pitchFamily="34" charset="0"/>
                </a:endParaRPr>
              </a:p>
            </p:txBody>
          </p:sp>
          <p:pic>
            <p:nvPicPr>
              <p:cNvPr id="30" name="Picture 2" descr="C:\Program Files (x86)\Microsoft Office\MEDIA\CAGCAT10\j0235319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4234" y="3121670"/>
                <a:ext cx="633056" cy="595362"/>
              </a:xfrm>
              <a:prstGeom prst="rect">
                <a:avLst/>
              </a:prstGeom>
            </p:spPr>
          </p:pic>
        </p:grpSp>
        <p:sp>
          <p:nvSpPr>
            <p:cNvPr id="3" name="Flèche vers le bas 2"/>
            <p:cNvSpPr/>
            <p:nvPr/>
          </p:nvSpPr>
          <p:spPr>
            <a:xfrm>
              <a:off x="5724128" y="3752895"/>
              <a:ext cx="504056" cy="37688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0C2F064C-409F-4D5F-86ED-638383D0D3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386" t="-1744" r="24441" b="-1"/>
          <a:stretch/>
        </p:blipFill>
        <p:spPr>
          <a:xfrm>
            <a:off x="3089504" y="4339577"/>
            <a:ext cx="3078625" cy="23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7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475656" y="434034"/>
            <a:ext cx="7772331" cy="437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Trebuchet MS" pitchFamily="34" charset="0"/>
                <a:ea typeface="+mj-ea"/>
                <a:cs typeface="Helvetica" pitchFamily="34" charset="0"/>
              </a:defRPr>
            </a:lvl1pPr>
          </a:lstStyle>
          <a:p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312428" y="1542238"/>
            <a:ext cx="8455065" cy="1138773"/>
          </a:xfrm>
          <a:prstGeom prst="rect">
            <a:avLst/>
          </a:prstGeom>
          <a:solidFill>
            <a:srgbClr val="33CC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aşvuru tarihleri </a:t>
            </a:r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defRPr/>
            </a:pPr>
            <a:endParaRPr 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Lİsans 1.</a:t>
            </a:r>
            <a:r>
              <a:rPr lang="fr-FR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 (tüm ünİversİteler İçİn) </a:t>
            </a:r>
            <a:r>
              <a:rPr lang="fr-FR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Ekim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15 Aralık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İmarlIk okullarI</a:t>
            </a:r>
            <a:r>
              <a:rPr lang="fr-FR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Ekim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15 Aralık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tr-TR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4938" y="980728"/>
            <a:ext cx="7729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fr-FR" b="1" i="1" dirty="0"/>
              <a:t>CF online başvuru prosedürü</a:t>
            </a:r>
            <a:endParaRPr lang="fr-FR" altLang="fr-FR" dirty="0"/>
          </a:p>
        </p:txBody>
      </p:sp>
      <p:sp>
        <p:nvSpPr>
          <p:cNvPr id="13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1535997" y="425341"/>
            <a:ext cx="7772331" cy="43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 anchor="ctr">
            <a:noAutofit/>
          </a:bodyPr>
          <a:lstStyle/>
          <a:p>
            <a:pPr defTabSz="914388">
              <a:lnSpc>
                <a:spcPct val="120000"/>
              </a:lnSpc>
            </a:pPr>
            <a:r>
              <a:rPr lang="fr-FR" sz="2000" b="1" cap="all" dirty="0">
                <a:latin typeface="Calibri" panose="020F0502020204030204" pitchFamily="34" charset="0"/>
              </a:rPr>
              <a:t>onlİne</a:t>
            </a:r>
            <a:r>
              <a:rPr lang="tr-TR" sz="2000" b="1" cap="all" dirty="0">
                <a:latin typeface="Calibri" panose="020F0502020204030204" pitchFamily="34" charset="0"/>
              </a:rPr>
              <a:t> başvuru</a:t>
            </a:r>
            <a:endParaRPr lang="fr-FR" sz="2000" b="1" dirty="0">
              <a:solidFill>
                <a:schemeClr val="tx2"/>
              </a:solidFill>
              <a:latin typeface="Helvetica" pitchFamily="3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295" y="3212976"/>
            <a:ext cx="6921001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Yapılması gereken işlemler :</a:t>
            </a:r>
            <a:endParaRPr lang="fr-F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 Campus France sitesine kayıt: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www.turquie.campusfrance.org</a:t>
            </a:r>
          </a:p>
          <a:p>
            <a:pPr marL="742950" lvl="1" indent="-285750" algn="just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“Campus France formunu”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doldurma ve onaylama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“Başvurularım”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bölümünü tercih edilen programı ve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üniversite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imarlık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kulunun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seçimi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just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Okulunuz taraf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ndan dosyalar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toplu olarak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France merkezine teslimi </a:t>
            </a:r>
            <a:endParaRPr lang="fr-F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2939" y="5832578"/>
            <a:ext cx="8451517" cy="62376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  <a:buClr>
                <a:srgbClr val="FF0000"/>
              </a:buClr>
              <a:defRPr/>
            </a:pP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CF tarafından başvuru onayı ve okullardan </a:t>
            </a:r>
            <a:r>
              <a:rPr lang="tr-TR" sz="1300" b="1" dirty="0">
                <a:latin typeface="Arial" panose="020B0604020202020204" pitchFamily="34" charset="0"/>
                <a:cs typeface="Arial" panose="020B0604020202020204" pitchFamily="34" charset="0"/>
              </a:rPr>
              <a:t>online cevap</a:t>
            </a:r>
            <a:endParaRPr lang="fr-F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75"/>
              </a:spcBef>
              <a:buClr>
                <a:srgbClr val="FF0000"/>
              </a:buClr>
              <a:defRPr/>
            </a:pPr>
            <a:r>
              <a:rPr lang="tr-T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sadece devlet üniversiteleri başvuruları </a:t>
            </a:r>
            <a:r>
              <a:rPr lang="tr-TR" sz="1300" b="1" dirty="0">
                <a:latin typeface="Arial" panose="020B0604020202020204" pitchFamily="34" charset="0"/>
                <a:cs typeface="Arial" panose="020B0604020202020204" pitchFamily="34" charset="0"/>
              </a:rPr>
              <a:t>CF aracılığıyla yapılmaktadır </a:t>
            </a:r>
            <a:endParaRPr lang="fr-F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ts4.mm.bing.net/th?id=H.4832109964624935&amp;pid=15.1&amp;H=160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4195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611560" y="3645024"/>
            <a:ext cx="0" cy="1937832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76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475656" y="434034"/>
            <a:ext cx="7772331" cy="437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Trebuchet MS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fr-FR" sz="2000" b="1" cap="all" dirty="0">
                <a:latin typeface="Calibri" panose="020F0502020204030204" pitchFamily="34" charset="0"/>
              </a:rPr>
              <a:t>onlIne</a:t>
            </a:r>
            <a:r>
              <a:rPr lang="tr-TR" sz="2000" b="1" cap="all" dirty="0">
                <a:latin typeface="Calibri" panose="020F0502020204030204" pitchFamily="34" charset="0"/>
              </a:rPr>
              <a:t> başvuru</a:t>
            </a:r>
            <a:endParaRPr lang="fr-FR" sz="2000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17645" y="2996952"/>
            <a:ext cx="8580797" cy="30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96888" indent="-496888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1pPr>
            <a:lvl2pPr marL="742950" indent="-28575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2pPr>
            <a:lvl3pPr marL="11430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3pPr>
            <a:lvl4pPr marL="16002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4pPr>
            <a:lvl5pPr marL="20574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 not dökümleri 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 öğrencileri için öğrenci belgesi, mezun öğrenciler için lise diploması fotokopisi </a:t>
            </a:r>
            <a:endParaRPr lang="fr-F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Üniversitede okuyanlar için öğrenci belgesi, </a:t>
            </a:r>
            <a:r>
              <a:rPr lang="tr-TR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dökümleri</a:t>
            </a:r>
            <a:r>
              <a:rPr lang="tr-T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 belgesi: DELF B2, DALF C1, DALF C2, TCF (en az B2 seviyesi)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Mimarl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için talep eden okullar için portfolio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France ücretine ait banka dekontunun aslı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 doğum kayıt örneği (Formül A)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7646" y="1493934"/>
            <a:ext cx="8330716" cy="1215717"/>
          </a:xfrm>
          <a:prstGeom prst="rect">
            <a:avLst/>
          </a:prstGeom>
          <a:solidFill>
            <a:srgbClr val="33CC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Dosyanın içinde bulunması gereken belgeler: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15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Lİsans 1.</a:t>
            </a:r>
            <a:r>
              <a:rPr lang="fr-FR" sz="15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 (tüm ünİversİteler İçİn) </a:t>
            </a:r>
            <a:endParaRPr lang="fr-FR" sz="15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05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15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mİmarl</a:t>
            </a:r>
            <a:r>
              <a:rPr lang="tr-TR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5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okullar</a:t>
            </a:r>
            <a:r>
              <a:rPr lang="tr-TR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FR" sz="15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r="1769"/>
          <a:stretch/>
        </p:blipFill>
        <p:spPr>
          <a:xfrm>
            <a:off x="7146373" y="1331385"/>
            <a:ext cx="1752070" cy="14604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5656" y="965646"/>
            <a:ext cx="182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i="1" dirty="0"/>
              <a:t>Gereken Belgeler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89087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5851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0060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434140" y="898277"/>
            <a:ext cx="7496640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solidFill>
                <a:srgbClr val="00B5E8"/>
              </a:solidFill>
              <a:latin typeface="Helvetica" pitchFamily="34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21506" y="1535997"/>
            <a:ext cx="5837058" cy="443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300" dirty="0">
                <a:latin typeface="Helvetica" pitchFamily="34" charset="0"/>
              </a:rPr>
              <a:t>Fransa Avrupa ülkeleri arasında ekonomik olarak en uygun olanlardan biridir,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300" dirty="0">
                <a:latin typeface="Helvetica" pitchFamily="34" charset="0"/>
              </a:rPr>
              <a:t>bu da öğrencilerin yaşam kosullarını kolaylaştırır: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fr-FR" sz="1300" dirty="0">
              <a:latin typeface="Helvetica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Zapf Dingbats"/>
              <a:buChar char="u"/>
            </a:pPr>
            <a:r>
              <a:rPr lang="tr-TR" altLang="fr-FR" sz="1300" dirty="0">
                <a:latin typeface="Helvetica" pitchFamily="34" charset="0"/>
              </a:rPr>
              <a:t>Kayıt ücreti: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Üniversite: 2 770 ila 3 770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« Grandes Écoles », Uzmanlık okulları ve Enstitüler </a:t>
            </a:r>
            <a:r>
              <a:rPr lang="fr-FR" altLang="fr-FR" sz="1300" dirty="0">
                <a:latin typeface="Helvetica" pitchFamily="34" charset="0"/>
              </a:rPr>
              <a:t>2770 </a:t>
            </a:r>
            <a:r>
              <a:rPr lang="tr-TR" altLang="fr-FR" sz="1300" dirty="0">
                <a:latin typeface="Helvetica" pitchFamily="34" charset="0"/>
              </a:rPr>
              <a:t>ila 20 000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arasında: </a:t>
            </a:r>
            <a:endParaRPr lang="fr-FR" altLang="fr-FR" sz="1300" dirty="0">
              <a:latin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M</a:t>
            </a:r>
            <a:r>
              <a:rPr lang="tr-TR" altLang="fr-FR" sz="1400" dirty="0">
                <a:latin typeface="Helvetica" pitchFamily="34" charset="0"/>
              </a:rPr>
              <a:t>ü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nda (</a:t>
            </a:r>
            <a:r>
              <a:rPr lang="tr-TR" altLang="fr-FR" sz="1400" dirty="0">
                <a:latin typeface="Helvetica" pitchFamily="34" charset="0"/>
              </a:rPr>
              <a:t>ö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zel hariç) kay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t </a:t>
            </a:r>
            <a:r>
              <a:rPr lang="tr-TR" altLang="fr-FR" sz="1400" dirty="0">
                <a:latin typeface="Helvetica" pitchFamily="34" charset="0"/>
              </a:rPr>
              <a:t>ü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creti y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k </a:t>
            </a:r>
            <a:r>
              <a:rPr lang="tr-TR" altLang="fr-FR" sz="1400" dirty="0">
                <a:latin typeface="Helvetica" pitchFamily="34" charset="0"/>
                <a:cs typeface="Helvetica" pitchFamily="34" charset="0"/>
              </a:rPr>
              <a:t>3 770 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€ civar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ndad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r.</a:t>
            </a:r>
            <a:endParaRPr lang="tr-TR" altLang="fr-FR" sz="1300" dirty="0">
              <a:latin typeface="Helvetica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Zapf Dingbats"/>
              <a:buChar char="u"/>
            </a:pPr>
            <a:r>
              <a:rPr lang="tr-TR" altLang="fr-FR" sz="1300" dirty="0">
                <a:latin typeface="Helvetica" pitchFamily="34" charset="0"/>
              </a:rPr>
              <a:t>Sağlık Güvencesi: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Kampüs hayatına destek ödemesi: Yıllık 90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Ek sağlık sigortası: Yıllık 150 ila 550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Mali mesuliyet sigortası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Zapf Dingbats"/>
              <a:buChar char="u"/>
            </a:pPr>
            <a:r>
              <a:rPr lang="tr-TR" altLang="fr-FR" sz="1300" dirty="0">
                <a:latin typeface="Helvetica" pitchFamily="34" charset="0"/>
              </a:rPr>
              <a:t>Günlük harcamalar ;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Konut: 200 ila 750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 (</a:t>
            </a:r>
            <a:r>
              <a:rPr lang="tr-TR" altLang="fr-FR" sz="1300" b="1" dirty="0">
                <a:latin typeface="Helvetica" pitchFamily="34" charset="0"/>
              </a:rPr>
              <a:t>Bütün öğrenciler k</a:t>
            </a:r>
            <a:r>
              <a:rPr lang="fr-FR" altLang="fr-FR" sz="1300" b="1" dirty="0">
                <a:latin typeface="Helvetica" pitchFamily="34" charset="0"/>
              </a:rPr>
              <a:t>ira</a:t>
            </a:r>
            <a:r>
              <a:rPr lang="tr-TR" altLang="fr-FR" sz="1300" b="1" dirty="0">
                <a:latin typeface="Helvetica" pitchFamily="34" charset="0"/>
              </a:rPr>
              <a:t> yardımından yararlanabilir</a:t>
            </a:r>
            <a:r>
              <a:rPr lang="tr-TR" altLang="fr-FR" sz="1300" dirty="0">
                <a:latin typeface="Helvetica" pitchFamily="34" charset="0"/>
              </a:rPr>
              <a:t>)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Beslenme: Aylık </a:t>
            </a:r>
            <a:r>
              <a:rPr lang="fr-FR" altLang="fr-FR" sz="1300" dirty="0">
                <a:latin typeface="Helvetica" pitchFamily="34" charset="0"/>
              </a:rPr>
              <a:t>2</a:t>
            </a:r>
            <a:r>
              <a:rPr lang="tr-TR" altLang="fr-FR" sz="1300" dirty="0">
                <a:latin typeface="Helvetica" pitchFamily="34" charset="0"/>
              </a:rPr>
              <a:t>50 ila </a:t>
            </a:r>
            <a:r>
              <a:rPr lang="fr-FR" altLang="fr-FR" sz="1300" dirty="0">
                <a:latin typeface="Helvetica" pitchFamily="34" charset="0"/>
              </a:rPr>
              <a:t>3</a:t>
            </a:r>
            <a:r>
              <a:rPr lang="tr-TR" altLang="fr-FR" sz="1300" dirty="0">
                <a:latin typeface="Helvetica" pitchFamily="34" charset="0"/>
              </a:rPr>
              <a:t>50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Ulaşım: Aylık 50 ila 130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tr-TR" altLang="fr-FR" sz="1300" dirty="0">
              <a:latin typeface="Helvetica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00B5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00876A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fr-FR" sz="1800">
                <a:solidFill>
                  <a:schemeClr val="bg1"/>
                </a:solidFill>
                <a:latin typeface="Helvetica" pitchFamily="34" charset="0"/>
              </a:rPr>
              <a:t>Öğrenci bütçesi</a:t>
            </a:r>
            <a:endParaRPr lang="fr-FR" altLang="fr-FR" sz="4400" dirty="0">
              <a:latin typeface="Arial" pitchFamily="34" charset="0"/>
            </a:endParaRPr>
          </a:p>
        </p:txBody>
      </p:sp>
      <p:pic>
        <p:nvPicPr>
          <p:cNvPr id="2151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06" y="2418439"/>
            <a:ext cx="2170223" cy="153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224248" y="6426301"/>
            <a:ext cx="287588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5803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84771" y="404664"/>
            <a:ext cx="5851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buClr>
                <a:srgbClr val="FFFFFF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cap="all" dirty="0">
                <a:solidFill>
                  <a:srgbClr val="FFFFFF"/>
                </a:solidFill>
                <a:latin typeface="+mj-lt"/>
              </a:rPr>
              <a:t>Campus France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403648" y="980728"/>
            <a:ext cx="3312368" cy="39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>
            <a:noAutofit/>
          </a:bodyPr>
          <a:lstStyle/>
          <a:p>
            <a:pPr defTabSz="914388">
              <a:lnSpc>
                <a:spcPct val="110000"/>
              </a:lnSpc>
            </a:pPr>
            <a:r>
              <a:rPr lang="fr-FR" b="1" i="1" dirty="0">
                <a:latin typeface="+mj-lt"/>
              </a:rPr>
              <a:t>Campus France Nedir ?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627784" y="2132856"/>
            <a:ext cx="612068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96888" indent="-496888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1pPr>
            <a:lvl2pPr marL="742950" indent="-28575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2pPr>
            <a:lvl3pPr marL="11430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3pPr>
            <a:lvl4pPr marL="16002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4pPr>
            <a:lvl5pPr marL="20574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4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1400" dirty="0">
                <a:solidFill>
                  <a:schemeClr val="tx1"/>
                </a:solidFill>
                <a:latin typeface="Helvetica" pitchFamily="34" charset="0"/>
              </a:rPr>
              <a:t>Campus France </a:t>
            </a:r>
            <a:r>
              <a:rPr lang="fr-FR" altLang="fr-FR" sz="1400" b="1" dirty="0">
                <a:solidFill>
                  <a:schemeClr val="tx1"/>
                </a:solidFill>
                <a:latin typeface="Helvetica" pitchFamily="34" charset="0"/>
              </a:rPr>
              <a:t>Fransa D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ış</a:t>
            </a:r>
            <a:r>
              <a:rPr lang="fr-FR" altLang="fr-FR" sz="1400" b="1" dirty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İş</a:t>
            </a:r>
            <a:r>
              <a:rPr lang="fr-FR" altLang="fr-FR" sz="1400" b="1" dirty="0">
                <a:solidFill>
                  <a:schemeClr val="tx1"/>
                </a:solidFill>
                <a:latin typeface="Helvetica" pitchFamily="34" charset="0"/>
              </a:rPr>
              <a:t>leri Bakanl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ı</a:t>
            </a:r>
            <a:r>
              <a:rPr lang="tr-TR" altLang="fr-FR" sz="1400" b="1" dirty="0">
                <a:solidFill>
                  <a:schemeClr val="tx1"/>
                </a:solidFill>
                <a:latin typeface="Helvetica" pitchFamily="34" charset="0"/>
              </a:rPr>
              <a:t>ğ</a:t>
            </a:r>
            <a:r>
              <a:rPr lang="en-US" altLang="fr-FR" sz="1400" dirty="0">
                <a:solidFill>
                  <a:schemeClr val="tx1"/>
                </a:solidFill>
                <a:latin typeface="Helvetica" pitchFamily="34" charset="0"/>
              </a:rPr>
              <a:t>ı</a:t>
            </a:r>
            <a:r>
              <a:rPr lang="fr-FR" altLang="fr-FR" sz="1400" dirty="0">
                <a:solidFill>
                  <a:schemeClr val="tx1"/>
                </a:solidFill>
                <a:latin typeface="Helvetica" pitchFamily="34" charset="0"/>
              </a:rPr>
              <a:t> ile </a:t>
            </a:r>
            <a:r>
              <a:rPr lang="fr-FR" altLang="fr-FR" sz="1400" b="1" dirty="0">
                <a:solidFill>
                  <a:schemeClr val="tx1"/>
                </a:solidFill>
                <a:latin typeface="Helvetica" pitchFamily="34" charset="0"/>
              </a:rPr>
              <a:t>Ara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ş</a:t>
            </a:r>
            <a:r>
              <a:rPr lang="fr-FR" altLang="fr-FR" sz="1400" b="1" dirty="0">
                <a:solidFill>
                  <a:schemeClr val="tx1"/>
                </a:solidFill>
                <a:latin typeface="Helvetica" pitchFamily="34" charset="0"/>
              </a:rPr>
              <a:t>t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ı</a:t>
            </a:r>
            <a:r>
              <a:rPr lang="fr-FR" altLang="fr-FR" sz="1400" b="1" dirty="0">
                <a:solidFill>
                  <a:schemeClr val="tx1"/>
                </a:solidFill>
                <a:latin typeface="Helvetica" pitchFamily="34" charset="0"/>
              </a:rPr>
              <a:t>rma ve Y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ü</a:t>
            </a:r>
            <a:r>
              <a:rPr lang="fr-FR" altLang="fr-FR" sz="1400" b="1" dirty="0">
                <a:solidFill>
                  <a:schemeClr val="tx1"/>
                </a:solidFill>
                <a:latin typeface="Helvetica" pitchFamily="34" charset="0"/>
              </a:rPr>
              <a:t>ksek 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Ö</a:t>
            </a:r>
            <a:r>
              <a:rPr lang="tr-TR" altLang="fr-FR" sz="1400" b="1" dirty="0">
                <a:solidFill>
                  <a:schemeClr val="tx1"/>
                </a:solidFill>
                <a:latin typeface="Helvetica" pitchFamily="34" charset="0"/>
              </a:rPr>
              <a:t>ğ</a:t>
            </a:r>
            <a:r>
              <a:rPr lang="fr-FR" altLang="fr-FR" sz="1400" b="1" dirty="0">
                <a:solidFill>
                  <a:schemeClr val="tx1"/>
                </a:solidFill>
                <a:latin typeface="Helvetica" pitchFamily="34" charset="0"/>
              </a:rPr>
              <a:t>renim Bakanl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ı</a:t>
            </a:r>
            <a:r>
              <a:rPr lang="tr-TR" altLang="fr-FR" sz="1400" b="1" dirty="0">
                <a:solidFill>
                  <a:schemeClr val="tx1"/>
                </a:solidFill>
                <a:latin typeface="Helvetica" pitchFamily="34" charset="0"/>
              </a:rPr>
              <a:t>ğ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ı’na </a:t>
            </a:r>
            <a:r>
              <a:rPr lang="en-US" altLang="fr-FR" sz="1400" dirty="0">
                <a:solidFill>
                  <a:schemeClr val="tx1"/>
                </a:solidFill>
                <a:latin typeface="Helvetica" pitchFamily="34" charset="0"/>
              </a:rPr>
              <a:t>ba</a:t>
            </a:r>
            <a:r>
              <a:rPr lang="tr-TR" altLang="fr-FR" sz="1400" dirty="0">
                <a:solidFill>
                  <a:schemeClr val="tx1"/>
                </a:solidFill>
                <a:latin typeface="Helvetica" pitchFamily="34" charset="0"/>
              </a:rPr>
              <a:t>ğ</a:t>
            </a:r>
            <a:r>
              <a:rPr lang="en-US" altLang="fr-FR" sz="1400" dirty="0">
                <a:solidFill>
                  <a:schemeClr val="tx1"/>
                </a:solidFill>
                <a:latin typeface="Helvetica" pitchFamily="34" charset="0"/>
              </a:rPr>
              <a:t>lı olarak faaliyet gösteren ulusal bir ajanstır,</a:t>
            </a:r>
            <a:endParaRPr lang="fr-FR" altLang="fr-FR" sz="1400" dirty="0">
              <a:solidFill>
                <a:schemeClr val="tx1"/>
              </a:solidFill>
              <a:latin typeface="Helvetica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ts val="4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’de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Fransa Büyükelçiliği’nin bir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birimi olarak hizmet vermektedir.</a:t>
            </a:r>
            <a:endParaRPr lang="tr-T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30000"/>
              </a:lnSpc>
              <a:spcBef>
                <a:spcPts val="3600"/>
              </a:spcBef>
              <a:buClr>
                <a:srgbClr val="FF0000"/>
              </a:buClr>
            </a:pPr>
            <a:endParaRPr lang="fr-FR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5" y="3429000"/>
            <a:ext cx="1855063" cy="1343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259594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970012"/>
            <a:ext cx="7695276" cy="1847153"/>
          </a:xfrm>
        </p:spPr>
        <p:txBody>
          <a:bodyPr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tr-TR" sz="4000" dirty="0"/>
              <a:t>İlginiz için teşekkür ederiz.</a:t>
            </a:r>
            <a:br>
              <a:rPr lang="tr-TR" sz="4000" dirty="0"/>
            </a:br>
            <a:r>
              <a:rPr lang="tr-TR" sz="1600" b="1" dirty="0"/>
              <a:t>– Fransa </a:t>
            </a:r>
            <a:r>
              <a:rPr lang="tr-TR" sz="1600" b="1" dirty="0">
                <a:cs typeface="Helvetica" pitchFamily="32" charset="0"/>
              </a:rPr>
              <a:t>Büyükelçiliği Vize Birimi:</a:t>
            </a:r>
            <a:br>
              <a:rPr lang="tr-TR" sz="1600" dirty="0"/>
            </a:br>
            <a:r>
              <a:rPr lang="tr-TR" sz="1600" dirty="0"/>
              <a:t>     </a:t>
            </a:r>
            <a:r>
              <a:rPr lang="tr-TR" sz="1600" u="sng" dirty="0">
                <a:hlinkClick r:id="rId2"/>
              </a:rPr>
              <a:t>admin-etrangers.istanbul-fslt@diplomatie.gouv.fr</a:t>
            </a:r>
            <a:br>
              <a:rPr lang="fr-FR" sz="1600" u="sng" dirty="0"/>
            </a:br>
            <a:br>
              <a:rPr lang="fr-FR" sz="1400" dirty="0"/>
            </a:br>
            <a:br>
              <a:rPr lang="tr-TR" sz="1600" dirty="0">
                <a:solidFill>
                  <a:schemeClr val="tx2"/>
                </a:solidFill>
              </a:rPr>
            </a:br>
            <a:endParaRPr lang="tr-TR" sz="1600" dirty="0">
              <a:solidFill>
                <a:schemeClr val="tx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"/>
            <a:ext cx="9144000" cy="29683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4437112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50"/>
              </a:spcBef>
              <a:buClr>
                <a:srgbClr val="FF0000"/>
              </a:buClr>
            </a:pPr>
            <a:r>
              <a:rPr lang="tr-TR" sz="1400" b="1" dirty="0"/>
              <a:t>– </a:t>
            </a:r>
            <a:r>
              <a:rPr lang="fr-FR" sz="1400" b="1" dirty="0">
                <a:solidFill>
                  <a:srgbClr val="000000"/>
                </a:solidFill>
                <a:latin typeface="Helvetica" charset="0"/>
                <a:cs typeface="Helvetica" charset="0"/>
              </a:rPr>
              <a:t>Campus France </a:t>
            </a:r>
            <a:r>
              <a:rPr lang="tr-TR" sz="1400" b="1" dirty="0">
                <a:solidFill>
                  <a:srgbClr val="000000"/>
                </a:solidFill>
                <a:latin typeface="Helvetica" charset="0"/>
                <a:cs typeface="Helvetica" charset="0"/>
              </a:rPr>
              <a:t>Istanbul : </a:t>
            </a:r>
          </a:p>
          <a:p>
            <a:pPr>
              <a:spcBef>
                <a:spcPts val="350"/>
              </a:spcBef>
              <a:buClr>
                <a:srgbClr val="FF0000"/>
              </a:buClr>
            </a:pPr>
            <a:r>
              <a:rPr lang="tr-TR" sz="1400" dirty="0">
                <a:solidFill>
                  <a:srgbClr val="000000"/>
                </a:solidFill>
                <a:latin typeface="Helvetica" charset="0"/>
                <a:cs typeface="Helvetica" charset="0"/>
              </a:rPr>
              <a:t>Türkiye Fransız Kültür Merkezi/ </a:t>
            </a:r>
          </a:p>
          <a:p>
            <a:pPr>
              <a:spcBef>
                <a:spcPts val="350"/>
              </a:spcBef>
              <a:buClr>
                <a:srgbClr val="FF0000"/>
              </a:buClr>
            </a:pPr>
            <a:r>
              <a:rPr lang="tr-TR" sz="1400" dirty="0">
                <a:solidFill>
                  <a:srgbClr val="000000"/>
                </a:solidFill>
                <a:latin typeface="Helvetica" charset="0"/>
                <a:cs typeface="Helvetica" charset="0"/>
              </a:rPr>
              <a:t>Istiklal Caddesi No : 8 TAKSIM</a:t>
            </a:r>
          </a:p>
          <a:p>
            <a:pPr>
              <a:spcBef>
                <a:spcPts val="350"/>
              </a:spcBef>
              <a:buClr>
                <a:srgbClr val="FF0000"/>
              </a:buClr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campusfrance.istanbul@ifturquie.org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  </a:t>
            </a:r>
            <a:endParaRPr lang="tr-TR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l_fi" descr="http://appliscope.sfr.fr/sites/default/files/facebook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27" y="4727487"/>
            <a:ext cx="894902" cy="8617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6012160" y="472804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Bizi Facebook üzerinden takip edin : </a:t>
            </a:r>
            <a:r>
              <a:rPr lang="tr-TR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France Turquie</a:t>
            </a:r>
          </a:p>
        </p:txBody>
      </p:sp>
    </p:spTree>
    <p:extLst>
      <p:ext uri="{BB962C8B-B14F-4D97-AF65-F5344CB8AC3E}">
        <p14:creationId xmlns:p14="http://schemas.microsoft.com/office/powerpoint/2010/main" val="328283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92633" y="2848302"/>
            <a:ext cx="6560928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b="1" cap="all" dirty="0">
                <a:latin typeface="Calibri" panose="020F0502020204030204" pitchFamily="34" charset="0"/>
              </a:rPr>
              <a:t>Campus France’in AMAÇLARI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395536" y="2271680"/>
            <a:ext cx="1600581" cy="15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37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978804" cy="5243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cap="all" dirty="0">
                <a:solidFill>
                  <a:srgbClr val="FFFFFF"/>
                </a:solidFill>
              </a:rPr>
              <a:t>Campus France Türk</a:t>
            </a:r>
            <a:r>
              <a:rPr lang="fr-FR" sz="2000" b="1" cap="all" dirty="0"/>
              <a:t>İ</a:t>
            </a:r>
            <a:r>
              <a:rPr lang="en-GB" sz="2000" b="1" cap="all" dirty="0">
                <a:solidFill>
                  <a:srgbClr val="FFFFFF"/>
                </a:solidFill>
              </a:rPr>
              <a:t>ye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987824" y="1616188"/>
            <a:ext cx="56886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altLang="fr-FR" sz="1400" dirty="0">
                <a:latin typeface="Helvetica" pitchFamily="34" charset="0"/>
              </a:rPr>
              <a:t>Frans</a:t>
            </a:r>
            <a:r>
              <a:rPr lang="en-US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</a:rPr>
              <a:t>z y</a:t>
            </a:r>
            <a:r>
              <a:rPr lang="en-US" altLang="fr-FR" sz="1400" dirty="0">
                <a:latin typeface="Helvetica" pitchFamily="34" charset="0"/>
              </a:rPr>
              <a:t>ü</a:t>
            </a:r>
            <a:r>
              <a:rPr lang="fr-FR" altLang="fr-FR" sz="1400" dirty="0">
                <a:latin typeface="Helvetica" pitchFamily="34" charset="0"/>
              </a:rPr>
              <a:t>ksek </a:t>
            </a:r>
            <a:r>
              <a:rPr lang="en-US" altLang="fr-FR" sz="1400" dirty="0">
                <a:latin typeface="Helvetica" pitchFamily="34" charset="0"/>
              </a:rPr>
              <a:t>ö</a:t>
            </a:r>
            <a:r>
              <a:rPr lang="tr-TR" altLang="fr-FR" sz="1400" dirty="0">
                <a:latin typeface="Helvetica" pitchFamily="34" charset="0"/>
              </a:rPr>
              <a:t>ğ</a:t>
            </a:r>
            <a:r>
              <a:rPr lang="fr-FR" altLang="fr-FR" sz="1400" dirty="0">
                <a:latin typeface="Helvetica" pitchFamily="34" charset="0"/>
              </a:rPr>
              <a:t>retimini çeşitli vesilelerle  tan</a:t>
            </a:r>
            <a:r>
              <a:rPr lang="en-US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</a:rPr>
              <a:t>tmak (eğitim fuarları, üniversite ve liselerde sunumlar, kariyer günleri, vs.)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tr-TR" sz="1400" i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Ba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vurusu Campus 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France’tan geçen eğitimler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için e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ksiksiz hazırlamanız gereken elektronik dosyanızı 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değerlendirmek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onaylam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ak ve 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ilgili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ü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niversitelere iletmek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Vize basvurunuzun ilk etabı olarak pedagojik dosyanızı değerlendirmek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31812" lvl="1" indent="0" algn="just">
              <a:spcBef>
                <a:spcPts val="0"/>
              </a:spcBef>
              <a:buNone/>
            </a:pPr>
            <a:endParaRPr lang="fr-FR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9" y="908720"/>
            <a:ext cx="201185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88">
              <a:lnSpc>
                <a:spcPct val="110000"/>
              </a:lnSpc>
            </a:pPr>
            <a:r>
              <a:rPr lang="fr-FR" b="1" i="1" dirty="0">
                <a:latin typeface="Helvetica" pitchFamily="32" charset="0"/>
              </a:rPr>
              <a:t>Misyonlarımız</a:t>
            </a:r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l="-2693" r="1686" b="17300"/>
          <a:stretch/>
        </p:blipFill>
        <p:spPr bwMode="auto">
          <a:xfrm>
            <a:off x="89929" y="1772816"/>
            <a:ext cx="3275330" cy="2559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536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978804" cy="5243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cap="all" dirty="0">
                <a:solidFill>
                  <a:srgbClr val="FFFFFF"/>
                </a:solidFill>
              </a:rPr>
              <a:t>Campus France Türk</a:t>
            </a:r>
            <a:r>
              <a:rPr lang="fr-FR" sz="2000" b="1" cap="all" dirty="0"/>
              <a:t>İ</a:t>
            </a:r>
            <a:r>
              <a:rPr lang="en-GB" sz="2000" b="1" cap="all" dirty="0">
                <a:solidFill>
                  <a:srgbClr val="FFFFFF"/>
                </a:solidFill>
              </a:rPr>
              <a:t>ye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5" y="1628800"/>
            <a:ext cx="7027497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375"/>
              </a:spcBef>
              <a:buClr>
                <a:srgbClr val="FF0000"/>
              </a:buClr>
              <a:buNone/>
            </a:pP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France Türkiye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websitesi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ihtiyacınız olan tüm bilgiler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içermektedir </a:t>
            </a:r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375"/>
              </a:spcBef>
              <a:buClr>
                <a:srgbClr val="FF0000"/>
              </a:buClr>
              <a:buNone/>
            </a:pPr>
            <a:endParaRPr lang="tr-T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562" lvl="1" indent="-285750" algn="just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"/>
            </a:pPr>
            <a:r>
              <a:rPr lang="tr-T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Fransa’da eğitim programları</a:t>
            </a:r>
          </a:p>
          <a:p>
            <a:pPr marL="817562" lvl="1" indent="-285750" algn="just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"/>
            </a:pPr>
            <a:r>
              <a:rPr lang="tr-T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Başvurular</a:t>
            </a:r>
          </a:p>
          <a:p>
            <a:pPr marL="817562" lvl="1" indent="-285750" algn="just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"/>
            </a:pPr>
            <a:r>
              <a:rPr lang="tr-T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Eğitiminizi finanse etmek : burs</a:t>
            </a:r>
            <a:endParaRPr lang="fr-FR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562" lvl="1" indent="-285750" algn="just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"/>
            </a:pPr>
            <a:r>
              <a:rPr lang="fr-F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Fransa’da ya</a:t>
            </a:r>
            <a:r>
              <a:rPr lang="tr-T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ş</a:t>
            </a:r>
            <a:r>
              <a:rPr lang="fr-F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:</a:t>
            </a:r>
            <a:r>
              <a:rPr lang="tr-T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konaklama,… </a:t>
            </a:r>
          </a:p>
          <a:p>
            <a:pPr marL="461271" indent="-285750" algn="just">
              <a:lnSpc>
                <a:spcPct val="150000"/>
              </a:lnSpc>
              <a:spcBef>
                <a:spcPts val="3000"/>
              </a:spcBef>
              <a:buFont typeface="Wingdings" pitchFamily="2" charset="2"/>
              <a:buChar char="§"/>
            </a:pPr>
            <a:r>
              <a:rPr lang="tr-T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Fransa’daki </a:t>
            </a:r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</a:t>
            </a:r>
            <a:r>
              <a:rPr lang="tr-T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 programlar için </a:t>
            </a:r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tr-T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</a:p>
          <a:p>
            <a:pPr marL="461271" lvl="1" indent="-285750" algn="just">
              <a:lnSpc>
                <a:spcPct val="150000"/>
              </a:lnSpc>
              <a:spcBef>
                <a:spcPts val="3000"/>
              </a:spcBef>
              <a:buFont typeface="Wingdings" pitchFamily="2" charset="2"/>
              <a:buChar char="§"/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ÖĞRENCI VIZESI başvurusu: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 süreli ögrenci vizesi (+90gün) başvurusunda bulunan bütün öğrencilerin konsolosluk işlemleri öncesinde Campus France kayıtlarını yaptırmaları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dosyalar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onaylatmalar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gerekmektedir.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l="-2357" r="1852" b="17052"/>
          <a:stretch/>
        </p:blipFill>
        <p:spPr bwMode="auto">
          <a:xfrm>
            <a:off x="5230352" y="1988840"/>
            <a:ext cx="3275330" cy="2662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88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67744" y="2796897"/>
            <a:ext cx="626469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NEDEN FRANSA ?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455785" y="2193294"/>
            <a:ext cx="1656184" cy="160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54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1"/>
          <p:cNvSpPr>
            <a:spLocks noGrp="1"/>
          </p:cNvSpPr>
          <p:nvPr>
            <p:ph idx="1"/>
          </p:nvPr>
        </p:nvSpPr>
        <p:spPr>
          <a:xfrm>
            <a:off x="3059833" y="4221089"/>
            <a:ext cx="5933486" cy="504056"/>
          </a:xfrm>
        </p:spPr>
        <p:txBody>
          <a:bodyPr>
            <a:noAutofit/>
          </a:bodyPr>
          <a:lstStyle/>
          <a:p>
            <a:pPr lvl="1" algn="just">
              <a:lnSpc>
                <a:spcPct val="120000"/>
              </a:lnSpc>
              <a:spcBef>
                <a:spcPts val="1200"/>
              </a:spcBef>
              <a:buClrTx/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Bütün öğrenciler için  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kira yardımı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  <a:buFontTx/>
              <a:buChar char="-"/>
              <a:defRPr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Times" charset="0"/>
              </a:defRPr>
            </a:lvl1pPr>
            <a:lvl2pPr marL="651344" indent="-250517">
              <a:defRPr sz="2100">
                <a:solidFill>
                  <a:schemeClr val="tx1"/>
                </a:solidFill>
                <a:latin typeface="Times" charset="0"/>
              </a:defRPr>
            </a:lvl2pPr>
            <a:lvl3pPr marL="1002068" indent="-200414">
              <a:defRPr sz="2100">
                <a:solidFill>
                  <a:schemeClr val="tx1"/>
                </a:solidFill>
                <a:latin typeface="Times" charset="0"/>
              </a:defRPr>
            </a:lvl3pPr>
            <a:lvl4pPr marL="1402895" indent="-200414">
              <a:defRPr sz="2100">
                <a:solidFill>
                  <a:schemeClr val="tx1"/>
                </a:solidFill>
                <a:latin typeface="Times" charset="0"/>
              </a:defRPr>
            </a:lvl4pPr>
            <a:lvl5pPr marL="1803723" indent="-200414">
              <a:defRPr sz="2100">
                <a:solidFill>
                  <a:schemeClr val="tx1"/>
                </a:solidFill>
                <a:latin typeface="Times" charset="0"/>
              </a:defRPr>
            </a:lvl5pPr>
            <a:lvl6pPr marL="2204550" indent="-2004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" charset="0"/>
              </a:defRPr>
            </a:lvl6pPr>
            <a:lvl7pPr marL="2605377" indent="-2004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" charset="0"/>
              </a:defRPr>
            </a:lvl7pPr>
            <a:lvl8pPr marL="3006204" indent="-2004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" charset="0"/>
              </a:defRPr>
            </a:lvl8pPr>
            <a:lvl9pPr marL="3407032" indent="-2004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7CF7887-46A5-4E20-88CA-1AB00D2A0267}" type="slidenum">
              <a:rPr lang="fr-FR" sz="800" smtClean="0">
                <a:latin typeface="Trebuchet MS" pitchFamily="32" charset="0"/>
              </a:rPr>
              <a:pPr/>
              <a:t>8</a:t>
            </a:fld>
            <a:endParaRPr lang="fr-FR" sz="800" dirty="0">
              <a:latin typeface="Trebuchet MS" pitchFamily="32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b="1" cap="all" dirty="0"/>
              <a:t>Fransa’da Eğİtİm</a:t>
            </a:r>
            <a:endParaRPr lang="fr-FR" sz="1800" cap="all" dirty="0"/>
          </a:p>
        </p:txBody>
      </p:sp>
      <p:sp>
        <p:nvSpPr>
          <p:cNvPr id="12" name="Rectangle 11"/>
          <p:cNvSpPr/>
          <p:nvPr/>
        </p:nvSpPr>
        <p:spPr>
          <a:xfrm>
            <a:off x="5724128" y="6340310"/>
            <a:ext cx="3283372" cy="473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2088232" cy="38164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75000"/>
                <a:lumOff val="2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908720"/>
            <a:ext cx="4709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Haklar ve Harçlar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3" y="1844825"/>
            <a:ext cx="5609064" cy="1800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Düşük eğitim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ücretleri : </a:t>
            </a: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Lisans : </a:t>
            </a:r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2770 €</a:t>
            </a: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: </a:t>
            </a:r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3770 € </a:t>
            </a: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</a:t>
            </a:r>
            <a:r>
              <a:rPr lang="fr-F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 </a:t>
            </a:r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 </a:t>
            </a: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Mühendislik okulu (devlet) :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3770 € </a:t>
            </a: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Özel okullar için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181 € - 17 500 €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2807" y="5847892"/>
            <a:ext cx="5882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1800"/>
              </a:spcBef>
              <a:buClr>
                <a:srgbClr val="FF0000"/>
              </a:buClr>
              <a:defRPr/>
            </a:pP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öğrencinin  Fransız devletine maliyeti  yıllık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14 000</a:t>
            </a:r>
            <a:r>
              <a:rPr lang="fr-FR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endParaRPr lang="fr-F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9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1494" y="2902041"/>
            <a:ext cx="617492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FRANSA’DA YÜKSEK EĞİTİM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467544" y="2298439"/>
            <a:ext cx="1656184" cy="160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6988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</TotalTime>
  <Words>1931</Words>
  <Application>Microsoft Office PowerPoint</Application>
  <PresentationFormat>Affichage à l'écran (4:3)</PresentationFormat>
  <Paragraphs>266</Paragraphs>
  <Slides>30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Arial</vt:lpstr>
      <vt:lpstr>Arial Narrow</vt:lpstr>
      <vt:lpstr>Calibri</vt:lpstr>
      <vt:lpstr>Helvetica</vt:lpstr>
      <vt:lpstr>Symbol</vt:lpstr>
      <vt:lpstr>Times</vt:lpstr>
      <vt:lpstr>Trebuchet MS</vt:lpstr>
      <vt:lpstr>Wingdings</vt:lpstr>
      <vt:lpstr>Wingdings 2</vt:lpstr>
      <vt:lpstr>Zapf Dingbats</vt:lpstr>
      <vt:lpstr>Thème Office</vt:lpstr>
      <vt:lpstr>Présentation PowerPoint</vt:lpstr>
      <vt:lpstr>Présentation PowerPoint</vt:lpstr>
      <vt:lpstr>Présentation PowerPoint</vt:lpstr>
      <vt:lpstr>Présentation PowerPoint</vt:lpstr>
      <vt:lpstr>Campus France Türkİye</vt:lpstr>
      <vt:lpstr>Campus France Türkİye</vt:lpstr>
      <vt:lpstr>Présentation PowerPoint</vt:lpstr>
      <vt:lpstr>Fransa’da Eğİtİm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onlİne başvuru</vt:lpstr>
      <vt:lpstr>onlİne başvuru</vt:lpstr>
      <vt:lpstr>Présentation PowerPoint</vt:lpstr>
      <vt:lpstr>Présentation PowerPoint</vt:lpstr>
      <vt:lpstr>İlginiz için teşekkür ederiz. – Fransa Büyükelçiliği Vize Birimi:      admin-etrangers.istanbul-fslt@diplomatie.gouv.fr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Etudier en France  Nora CHATTI-SAGKOL, Coordinator for Turkey</dc:title>
  <dc:creator>Nora Sagkol</dc:creator>
  <cp:lastModifiedBy>Serpil GUN</cp:lastModifiedBy>
  <cp:revision>328</cp:revision>
  <cp:lastPrinted>2013-11-02T10:01:33Z</cp:lastPrinted>
  <dcterms:created xsi:type="dcterms:W3CDTF">2013-05-14T09:11:42Z</dcterms:created>
  <dcterms:modified xsi:type="dcterms:W3CDTF">2023-03-27T08:41:15Z</dcterms:modified>
</cp:coreProperties>
</file>